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  <p:sldMasterId id="2147483723" r:id="rId2"/>
  </p:sldMasterIdLst>
  <p:notesMasterIdLst>
    <p:notesMasterId r:id="rId12"/>
  </p:notesMasterIdLst>
  <p:sldIdLst>
    <p:sldId id="266" r:id="rId3"/>
    <p:sldId id="267" r:id="rId4"/>
    <p:sldId id="277" r:id="rId5"/>
    <p:sldId id="285" r:id="rId6"/>
    <p:sldId id="278" r:id="rId7"/>
    <p:sldId id="286" r:id="rId8"/>
    <p:sldId id="287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66"/>
            <p14:sldId id="267"/>
            <p14:sldId id="277"/>
            <p14:sldId id="285"/>
            <p14:sldId id="278"/>
            <p14:sldId id="286"/>
            <p14:sldId id="28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92865" autoAdjust="0"/>
  </p:normalViewPr>
  <p:slideViewPr>
    <p:cSldViewPr snapToGrid="0">
      <p:cViewPr>
        <p:scale>
          <a:sx n="75" d="100"/>
          <a:sy n="75" d="100"/>
        </p:scale>
        <p:origin x="-414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5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1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4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2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8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2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10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Sales Prediction Project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Author: Yvon Bilodeau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February 2022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43">
        <p:fade/>
      </p:transition>
    </mc:Choice>
    <mc:Fallback>
      <p:transition spd="med" advTm="8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Business Problem</a:t>
            </a:r>
            <a:endParaRPr lang="en-US" sz="4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2501900"/>
            <a:ext cx="10998200" cy="3434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 pitchFamily="34" charset="0"/>
                <a:cs typeface="Calibri" pitchFamily="34" charset="0"/>
              </a:rPr>
              <a:t>The goal of this project is to help 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the company better understand the properties of products and outlets that play crucial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 roles in increasing sales.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38">
        <p:fade/>
      </p:transition>
    </mc:Choice>
    <mc:Fallback>
      <p:transition spd="med" advTm="10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</a:t>
            </a:r>
            <a:r>
              <a:rPr lang="en-US" dirty="0"/>
              <a:t> </a:t>
            </a:r>
            <a:r>
              <a:rPr lang="en-US" dirty="0" smtClean="0"/>
              <a:t>items</a:t>
            </a:r>
            <a:r>
              <a:rPr lang="en-US" dirty="0"/>
              <a:t> generate the greatest amount </a:t>
            </a:r>
            <a:r>
              <a:rPr lang="en-US" dirty="0" smtClean="0"/>
              <a:t>of sales?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97700" y="2501900"/>
            <a:ext cx="4572000" cy="34342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Some Items sell significantly more than others.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Item FDY55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is the top selling item with $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42,662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in sales.</a:t>
            </a:r>
          </a:p>
        </p:txBody>
      </p:sp>
      <p:pic>
        <p:nvPicPr>
          <p:cNvPr id="1441" name="Picture 4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95550"/>
            <a:ext cx="5588000" cy="370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0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50">
        <p:fade/>
      </p:transition>
    </mc:Choice>
    <mc:Fallback>
      <p:transition spd="med" advTm="19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 Item Type has the highest sales?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97700" y="2501900"/>
            <a:ext cx="4572000" cy="3434288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Fruits and Vegetables category is the highest selling category and makes up 16% of total sales.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Convenience food categories come in at 2nd and 4th place with Snack Foods at 14% and Frozen Foods at 10%.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Household Items came in 3rd place with 10%.</a:t>
            </a:r>
          </a:p>
        </p:txBody>
      </p:sp>
      <p:sp>
        <p:nvSpPr>
          <p:cNvPr id="3" name="AutoShape 2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AutoShape 4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AutoShape 6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AutoShape 8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AutoShape 10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AutoShape 2" descr="data:image/png;base64,iVBORw0KGgoAAAANSUhEUgAAA1gAAAGoCAYAAABbkkSYAAAABHNCSVQICAgIfAhkiAAAAAlwSFlzAAALEgAACxIB0t1+/AAAADh0RVh0U29mdHdhcmUAbWF0cGxvdGxpYiB2ZXJzaW9uMy4yLjIsIGh0dHA6Ly9tYXRwbG90bGliLm9yZy+WH4yJAAAgAElEQVR4nOzdd3yOZ///8dcVkqCIxB612ruXFRIrCSFi9jaKoKgat0apokYRq1pEjYoS67Zn0Ta57VEjCCVo7b2J2LFFhuT3h5/zK00QXDJ4Px+PPOQ6zuM4zs915uoj+fRznMdpiouLi0NERERERERem1VKByAiIiIiIvK2UIIlIiIiIiJiIUqwRERERERELEQJloiIiIiIiIUowRIREREREbEQJVgiIiIiIiIWogRLRETkGapXr47ZbMZsNhMSEmK0t27d2mgPDAw02n18fIx2f3//lAhZRERSWPqUDkBERFKP6tWrc/HixST3nzt3Li4uLm8woudbuXIlv/76K0ePHuXevXu89957ZMuWjSJFilCsWDG8vb3JkiVLisWXWvj4+PC///0PgIoVKzJv3jzjWGBgoPEzr1mzJsWLF0+RGJPq6feSFF26dKFr165vMCIRkfiUYImISJo0YsQIZs2aFa/t9u3b3L59m3PnzrFp0ya8vLySNcHq1KkTTZs2BSBfvnzJdt7X8b///Y+dO3cCkD9//lSfYImIpHZKsERExDBu3DgiIyON1wEBAcYSuJw5c/Lzzz/H6282m5M1vicuXLjA7NmzATCZTLRv3x5XV1esra25ePEiO3bsICgoKNnjKly4MIULF072875Lnk5iAY4cOcKwYcOM1+PGjSNHjhzG67SS6IrI20MJloiIGBwdHeO93r59u/G9jY0N5cuXj3f83r17TJw4kfXr13P27Fmio6PJnTs3bm5ueHt7x0s2QkJCaNOmDfC4UjJ//nzGjBnD1q1befjwIaVKlaJnz56UK1fuhXEeOHCAuLg4AIoXL06fPn3iHW/atClRUVGYTKYEY7du3cqCBQvYv38/t2/fJnPmzDg5OeHt7Z3g/b2sp5evPb00zd/fnwkTJgDQuHFjmjVrxrhx49i/fz/p0qWjSpUqDBo0iOzZs8eb748//mDSpEmcOnUKBwcHPvnkExo1akTdunWNPseOHXulWAMDA+nXr1+8tn79+hltjRs3ZsSIEQBEREQwf/581q5dy+nTp4mKiiJfvnx4enrSsWNHHBwcjDn++XOePn06I0aMYNeuXWTIkIG6devSu3dvYmJiGDt2LKtXr+bevXs4Ojri4+OT4DP4T/9MYh89ehTveKlSpShQoAAXLlygdu3axMbGkilTJrZu3cp7771n9Js2bRo//fQTAHXq1GH8+PGv/Bl99OgRv/32G8uWLePEiRNERESQM2dOKleuTMeOHXn//ffj9V+6dCmLFy/mxIkT3L9/nyxZspArVy5KlixJixYtcHJyeu41EJHUTQmWiIi8kmvXrvH5559z9uzZeO2hoaH89ttvrFixgkmTJlGpUqUEY+/evUvz5s25evWq0bZ7927atm3LzJkzqVix4nPP/fSyv+PHjzNp0iRq1qzJhx9+iJXV4/2bbGxsEoz76aefmDZtWry2mzdvEhQUxObNm/nuu+9o2bLlC9/769i1axfLly8nJibGaFu9ejV3795lxowZRtuSJUvo27ev8fry5ctMnTqVbdu2vdH4/ik8PJy2bdty/PjxeO3nzp1j9uzZrF69mgULFiRIIuDxz/nzzz/nxo0bADx48ID58+dz9epVrly5wr59+4y+u3fvpkOHDqxfv57MmTO/dtzvv/8+VatWZdOmTTx48IBVq1bRrFkz4/iaNWuM75s0aZJo7En5jD58+JAvv/wy3iYoAGFhYfz222+sXbuWGTNmULp0aeBxVbh///7x+t66dYtbt25x/PhxihYtqgRLJI3TLoIiIvJKfvjhByO5ypEjB8OHD2fixInG/92PiIjg22+/5cGDBwnG3rlzhyxZsvDzzz8zduxYoyIRHR3NoEGDjOrUs5QpU4Zs2bIBEBMTw7hx42jQoAFly5aldevWTJ8+ndu3b8cbs3nzZiO5ypAhA71792bWrFn4+PhgY2NDbGwsw4YN48yZM69zWV4oNDQUFxcXJk+eTJcuXYz2rVu3cvr0aQDu378fb9mbs7MzEydO5Pvvv+f8+fMWicPDw4MFCxbEu+eqU6dOLFiwgAULFtCpUycAhgwZYiRXxYsXx8/Pj2nTplGnTh0Arly5go+PT6LnuHPnDrly5WLixInxNpr4448/OHr0KP3798ff39+o3N28eZMVK1ZY5P0BfPbZZ8b3AQEBxvcXL17k4MGDwOOlr+7u7onGnpTPqL+/v5FcFShQgB9//JGZM2fSokULY56ePXsaCfUff/xhnKNr167Mnj2biRMn0q9fP6pUqYKtra3F3r+IpAwlWCIi8tJu377Nhg0bjNeDBw+mSZMm1KxZkwkTJpAhQwYAbty4webNmxOdY9y4cfz73/+mbt26jBkzxmg/e/YsR44cee75s2bNypgxY4wk64mIiAh27tzJ6NGj+fe//82pU6eMY0//gV2nTh2cnJywsbHB0dERNzc34HGy9vS262+Cvb09kyZNonr16nTt2pWiRYsax54krFu3buXu3bsAWFtbM2HCBGrWrEnLli3p0aOHReLInj075cuXj1cNLFSoEOXLl6d8+fIULlyYO3fuxEsIvL29yZ07N5kyZaJVq1ZYW1sDjys7T5LDfxozZgw1a9bk66+/JlOmTEZ769atadu2LbVr1+bjjz9OcA0soWrVqhQsWBCAPXv2GJ+HtWvXGn0aNmxIunTpEh3/os9oXFxcvM9L69atKViwILa2tjRo0ICcOXMCj+8ZfLLc9unqXJEiRTCbzdSsWZN27doxffp02rZta6F3LyIpRUsERUTkpZ07d47Y2Fjj9dP3pDg4OFCkSBEjSUrsD287Ozv+9a9/Ga9LlSpFhgwZePjwIfD4D9gSJUo8NwZ3d3c2bNjA2rVr2bFjB3v37o1X3blx4wbDhw83lt2dPHnSOLZ06VKWLl2a6LwnTpx47nlfl5OTk5GAAvGSxCdVt3PnzhltBQsWjLdpQ1LuUbOUs2fPxrvHqVevXs/se+LEiXjJIjxOhD/44APg8WYkdnZ2RkXT2dnZ6Gdvb298/8/K4+swmUy0bNmSkSNHAvD777/Tt2/feAmWl5dXomOT8hnNnTs34eHhRp8ff/zxmbGcOHGCKlWq8Omnn7J69WoePXpEz549jXOZzWaqVavGZ599RsaMGV/9TYtIilMFS0RE0qzMmTPTpEkTRo8ezbp161i/fj1Vq1Y1ju/fv/+l57x//74lQ0zgn1W39On/7/91JrY0MrGNOlKjxJaC/nOL/Cf3xyV27IkXLQ99WV5eXkZCu3TpUi5cuGDc+1WmTBkjAXzTnlwfFxcXAgICaNOmDWXLlsXe3p7bt2+zc+dORo0axbfffpss8YjIm6MKloiIvLRChQphZWVlVLH+/vtvatWqBTy+j+bp+5j+WdWAx1WKU6dOGX/cHjp0yKgMPJn/eUJDQ7lz506CKtf7779P48aN2bJlC0C8KtsHH3xgLBHr2LGjUT14WmxsLNHR0c89d3J4epe88+fPEx4ebuzUt3v3boue6+kE7unr9SSOdOnSGVWsNWvWUKRIkQRzPHjwIN7yv9QkW7Zs1KtXj4CAAG7cuMGAAQOMJK5x48bPHJeUz6iDgwP29vbcvHkTgBkzZiR6P9fT1ycuLo7ixYszYMAA4/j58+dp2LAhDx48YMOGDURERKiKJZKGKcESEZGXZmdnR40aNVi3bh3weMOLu3fvYmdnx6xZs4w/RB0cHPDw8Eh0jm+++Yavv/4agPHjxxvthQsXfuHywPPnz/Of//wHR0dHqlWrRrFixcicOTOXLl1iypQpRr+nd2Nr2rSpcT/RjBkziI2NpUKFCphMJi5dusSxY8fYsGEDo0aNwsXF5RWuiuVUrlyZLFmycPfuXaKioujWrRv/+c9/uHbtWoJnkb2upytqa9asIX/+/FhbW1O0aFEcHByoVauWsePel19+yRdffEGhQoW4c+cOYWFh7Nq1i9OnT8fblS+1adWqlXEP3pMNKWxtbalXr95zx73oM2oymfDy8jKWofbt25cOHTrw0Ucf8eDBA8LCwti3bx9BQUH8/fffAAwfPpwLFy5QuXJl8ubNS+bMmTl8+LDx30xcXBxRUVFKsETSMCVYIiLySgYPHsyJEyc4e/Ys165dS/BMpYwZM/LTTz8lWtnIli0bDx48oHv37vHara2t+f7775O8LO7AgQMcOHAg0WOZMmWKV6Xy8PDA29ub6dOnExMTw7Rp0xJs2Z5avPfeewwcONDYpn3Xrl3s2rULeLyT34s2AXkZlStXNu5JCg4OJjg4GIBRo0bRsGFDBg8ezOnTpzl+/Djnz59n8ODBCebInz+/xeJ5E0qWLImTkxN79+412mrWrEnWrFmfOSapn9Fu3bpx4MABdu7cyfXr1597HxZAZGQkQUFBz3wQdvXq1bGzs0vqWxORVEgJloiIvJKcOXMSEBDA7NmzjQcNx8TEkCtXLuNBw4ktJ4PHCcTChQv56aef2LJlCxEREZQqVYoePXpQoUKFF57bycmJsWPHEhISwoEDB7h+/Trh4eFYWVmRN29eXFxcjErL03r37k2lSpVYuHAhe/fu5datW2TKlImcOXNSqlQpqlevnmqeQdSoUSMyZsxoPGjY3t6e+vXrU7t2bWMLcEtUOZo2bcrFixdZunQpV69eTbBM0MHBgd9++41ffvmFtWvXcurUKR4+fIi9vT358uXD1dXVWB6amn322WfxEqxnbW7xRFI/oxkyZGD27NkEBASwfPlyjh8/zr1798iWLRu5c+emQoUK1KhRw+hfv359YmNj2bdvH1evXuXu3bvY2tpSuHBhatasibe3t+XfvIgkK1Ocpe8mFRERSURISAht2rQBHlc8Nm7cmMIRpW5xcXGJVvLmzZtnPCOrePHiLFmyJLlDS5Pu379PuXLliIuLI0+ePAQFBcXbdAP0GRURy1AFS0REJBXatm0bAQEBfPLJJ3zwwQfExMQQEhLCuHHjjD6NGjVKwQjThocPHxIREcHcuXONzS2aNWuWILkSEbEUJVgiIiKpUGxsLKtWrWLVqlWJHq9Rowaff/55MkeV9nTo0IGdO3car3PmzGlUqURE3gQlWCIiIqlQkSJFaNiwIfv27ePatWtERUVhZ2dH8eLFadSoEfXq1Uszz8hKDTJnzoyzszN9+/Z97uYWIiKvS/dgiYiIiIiIWIgqWJKsXFxcUv12viIiIiIiL3Lx4kXj2XpPU4IlySp//vwEBgamdBgiIiIiIq/lWY970BY6IiIiIiIiFqIES5KVbvkTERERkdcVFRmV0iE8k5YISrIymUzUKdoupcMQERERkTRs7enZKR3CM6mCJSIiIiIiYiFKsERERERERCxECZaIiIiIiIiFJEuCFRoaitlsjvdVvnz5V5qrevXqODs7A3Dy5En8/f0T3X8+OXTs2BGz2UxoaGi89s2bN2M2m/nuu+/itdesWZPSpUtz7949i8eyefNm/P39E8SSmCc/j44dOyZ6/OlrLCIiIiIiSZesm1yUKFECb29vAKytrRMcj42NxWQyYTKZnjnHwIEDiY6OBh4nWBMmTKBLly64uLi8maBfQaVKlciWLRvr169n8ODBpEuXjsOHD3PhwgVq1apF5syZLX7OzZs3s2DBAipWrEiBAgUsPr+IiIiIiLxYsi4RdHBwwM3NzfgCMJvN1K5dm27duuHs7MzRo0fjVVdmzJiB2Ww2Hk47bNgwfHx8CA0N5ZtvvgFgwoQJmM1mQkJCWLRoER4eHpQqVYpq1aoxc+bMBHEcP36cunXrUqZMGcqXL0+HDh24cuUKAP7+/pjNZgYOHEjt2rVxdXVl9erVAERFRdG7d2+cnZ3x9vZ+ZiXK2tqamjVrcuPGDXbt2gXA2rVrAahbty5RUVGMHDmSKlWqUL58ebp160Z4eDgAly5dokWLFjg7OzNq1CicnZ2pXr26cf7ExgUGBrJgwQIA2rRpg9lsBqBbt25UqFABR0dH6taty7p16+LFee/ePby9vXF2dqZ3795ERSXc7vJ5sSblWouIiIiIvEuSNcHaunWrkVx17tzZaD937hxZsmShb9++2NjYJGkuBwcH2rZtC0CdOnXw8/Pjww8/ZPTo0WTNmpVhw4bx2WefkS5dugRjra2tadSoEQMHDqRVq1Zs3boVf3//eH12795Nq1atuHfvHmPGjAFg4cKFLFu2jMqVK+Pq6sqePXueGV/dunWB/0us/vjjDzJmzEi1atWYOnUqM2fOxNPTk7Zt2xIcHMzgwYMB8PX1Zc+ePXz++efcvHmTBw8eGHM+a1yFChVwd3cHoHPnzvj5+QHg6OhI79696dWrFwB9+vQhMjLSmG/Pnj24urpSuXJlli1bxqJFixK8j+fFmpRrLSIiIiLyLknWJYJlypShe/fuAGTNmtVot7e3Z+jQoVhZWSXpHiKATJkyUbZsWebMmcO//vUv6tWrB0ChQoUIDQ1lx44dlCxZkgYNGiQYGxUVxYoVKzh27JjRdvz48Xh9/vOf/9C8eXMWLlzIuXPnANi5cyfwOFEpWLAgGzdu5K+//ko0PldXV+zt7Vm3bh0tWrTg9OnTfPzxx2TKlImgoCAAFi9ebPTftm0bACEhIeTOnZtevXoRGRnJkiVLjD7PGvf+++9TqFAhtm7diqurKy4uLjx69IiTJ0+ycuVKY0klPL7/ytbWFgAnJye8vb05f/4869atY+fOnbRp0ybe+3herEm51iIiIiIi75JkTbDs7e2pVKlSgvYcOXJgZfW4mPakChITEwPAnTt3njlfYvdqzZ07l7Vr13L48GH8/PxYtWoVCxcujNdnypQpHDt2jF69elGyZEk6duwYr7IDYGdnB0D69OmJjY2NdywuLi7ev4lJly4dtWvXZvHixYwYMQKAf//738bx9OnTM2XKFOP9Pn2O592D9qxx/xyzbds2lixZQqVKlWjfvj3z589n06ZNREVFGQlWUt7H886ZlGstIiIiIvIuSXXbtGfPnh1bW1sOHTrEqlWr4lVw/ulJFWz37t2sXLmShw8f4uvry8OHDylRogSZM2fm6tWrzxx/69Yt/vjjj3gVnud5spHG6NGjmT59Ovv27Xtu/ycJ1Z9//kmmTJmoVq0aAJ6ensTExLBkyRLCwsIIDg42KkQuLi5cvnyZsWPH8sMPP8RLvJ437sm1WLt2LZs2bTLGREREcO7cOf7+++8E8e3bt4/p06czevRoACpWrJigz/PO+TLXWkRERETkXZCsFayksLGxoVevXvj7+zNp0iTKli3LqlWrEu1brlw53Nzc2L17Nzt27GDz5s3cvXuX8ePHc//+fQoUKMC3336bYFynTp04evQoCxcupE2bNmTJkiVJsbVo0YIDBw6wceNGIiIiKF269HPvw6pYsSI5cuTg+vXreHp6kiFDBgC+/PJLHjx4wMqVK1m/fj0FChSgefPmAPTv35/r16+zcOFCGjdujLW1tRHf88Y1aNCANWvW8MsvvxAcHMyaNWuoV68eGzZswGQy4e7unuA6Ojs7s3PnTv766y8aNGhAixYtEryH550zKddaRERERORdYop70fowSVZHjhzh2LFj5M6dm02bNjF79mzat29P3759Uzo0i/Dy8uL+3qwv7igiIiIi8gxrT89O6RDw8vIydjp/WqqrYL3rHjx4wPjx47l69SrZs2endevWdOvWLaXDEhERERGRJFCClcqUK1eOjRs3pnQYIiIiIiLyClLdJhciIiIiIiJplSpYkqzi4uJSxZpZEREREUm7oiKjsLG1SekwEqUKliSr5z3jS0REREQkKVJrcgVKsERERERERCxGCZaIiIiIiIiFKMESERERERGxECVYkqz0XGsRERGRd0tUZHRKh5CstIugJCuTyUS9Cj1SOgwRERERSSYrd41N6RCSlSpYIiIiIiIiFqIES0RERERExEKUYImIiIiIiFiIEiwRERERERELUYL1GlavXk2dOnUoVaoUbm5utGnThtjYWIufJzQ0FLPZTMeOHV/Yt3r16pjN5nhfR44csUgca9aswWw24+/vb5H5RERERETeNtpF8BWFh4fTu3dvihQpwg8//MDt27fZtGlTqtiG3MbGhhEjRhiv8+fPn4LRiIiIiIi8O1TBekWhoaFER0eTN29eatWqRfv27Zk7dy7p0qUDHleSnJycGDZsGBUrVqRJkyZcu3YNAF9fX1xdXSlVqhQ1atRg0aJFxrxbtmzBy8uLMmXKULVqVfbs2RPvvFFRUbRv3x5HR0eCg4MTjS19+vS4ubkZX1mzZuX27dv4+Pjg6uqKq6srffr04fbt2wCcOHGCtm3bUrZsWTw9PZk4caKRKC5fvhx3d3c8PT0JCQmJdx5/f38qVaqEo6MjtWrVYvny5Za5uCIiIiIiaZQqWK+oaNGi2Nvbs3nzZlxcXChevDgtW7akWbNmRp+IiAju37+Ph4cHy5Yt49dff+Xrr7/mgw8+oEePHkRFRbFixQqGDBlC1apViYqK4uuvv8bOzo4+ffpw584dHj16ZMwXFxeHj48PO3fuZNy4cVSpUiXR2B48eICbm5vx+tixY/j6+rJ06VLat2+PyWRixowZwONk76uvvuLGjRv06NGDP//8k/Hjx5M7d26qVavGgAEDsLOzo1OnTsybN8+Y8/bt20yYMAEXFxe8vLy4cOHCG1keKSIiIiKSlijBekWZM2dm4cKFzJo1i+DgYA4dOsTAgQPJlSsXHh4eAFhZWfH9999z5MgRli1bxsWLFwG4cOECCxYsICIiwpjv5MmTXLhwgaioKL766itatWplHAsNDQVg27ZtxMTE8OOPP1KjRo1nxmZra8uUKVPitW3evJncuXPTt29fAFasWMGWLVs4c+YMFy5coH79+rRp04aqVasSFBTEli1byJYtG5GRkTRp0oTmzZtjZWXFwIEDAciUKRM5c+bkzJkz/PXXX5QuXZratWtb4MqKiIiIiKRdWiL4iqKjoylcuDBDhgwhKCiIr7/+Gni83O6JDBkyYGtraywbjI2N5dSpU0yfPp3ChQszdepUmjRpAjxe+vci9vb2WFlZsXLlSmJiYp7ZL126dFSqVMn4SgqTyRTv36cldl+ZtbU1S5cu5auvvgJg8ODBDBo0KEnnEhERERF5W6mC9YpOnjxJr169qFu3Lvnz52fXrl0AfPTRR0ka//DhQy5dusT27duNtsqVK2NjY8PkyZMBuHfvHuXKlSNPnjwAlCxZEhcXF0aOHMmgQYP48ccfkxxvtWrVWLJkCaNHjwbgypUrNGrUiCJFilCwYEE2bNjAvHnz+PPPPwHw8PDAyckJW1tbAgMDyZcvX7wlgvfu3WPUqFE4OztTqlQpVqxYwdWrV5Mcj4iIiIjI20gJ1ivKkSMHRYsWZdGiRdy6dYvs2bPTtWtXqlat+txxH3zwAe3atePXX39lwYIFVKlShcWLFwNQuHBhJkyYwLhx4xg1ahR2dnZUrFgx3vj27dtz9uxZFi9eTJ48efjmm2+SFG///v0B+P333wFo2LAh/fv3x9ramkmTJjF06FD8/Pyws7OjW7dueHl5YTKZ8PX1ZeTIkUybNg0XFxejQpc+fXrCwsLYuHEjDx8+5IMPPqB79+4vdQ1FRERERN42prjUsK+4vDO8vLyIvFAopcMQERERkWSyctfYlA7hjfDy8iIwMDBBu+7BEhERERERsRAlWCIiIiIiIhaiBEtERERERMRCtMmFJKu4uLi3dh2uiIiIiCQUFRmNja11SoeRbFTBkmSV2HO2REREROTt9S4lV6AES0RERERExGKUYImIiIiIiFiIEixJVnrsmoiISMqIiopO6RBE3gna5EKSlclkon6dgSkdhoiIyDtnxdphKR2CyDtBFSwRERERERELUYIlIiIiIiJiIUqwRERERERELEQJloiIiIiIiIUowUomoaGhmM1mOnbsaLTNmDEDs9lMYGBgssURGBiI2WxmxowZLzXO398fs9nMmjVrEhxbs2YNZrMZf39/S4UpIiIiIpImKcESERERERGxECVYySwmJobw8HDCw8OJiIgw2nfv3k2zZs1wdnamVq1aLF68GICQkBDMZjNDhgwBYMiQIZjNZkJCQoiIiKBbt26UK1cOJycnGjZsyIkTJwD4/fffqVOnDk5OTrRo0YJDhw7Fi+PYsWM0btyYChUqMGfOHODxM6omTZqEp6cnzs7OtG7d2pjvn5YvX467uzuenp6EhIRY/DqJiIiIiKRFSrCS2datW3Fzc8PNzc1YUnfr1i06d+5MWFgYffr0IXv27Hz33Xds3779hXOtXbuWBg0aMHDgQCpWrEhMTAwhISEMGDCAAgUK8NVXX3Hz5k06depEZGSkMXbbtm00bdoUk8nEmDFjiIqKIiAggHHjxmE2m+nRowcHDx6kc+fOREfHfzDh9evXGTBgACaTiU6dOrFr1y7LXygRERERkTRICVYyK1OmDLNmzWLWrFk0b94cABsbG27fvk3Tpk1p2bIlXbt2BWDLli3Pnev999/HysqKvXv3cuLECVxdXSlWrBibNm0CHidgfn5+nD17lqtXr3Ly5EljbJMmTWjVqhWOjo5ERkZy48YN43w+Pj60adOG6tWrc/78ec6ePRvvvHv37iUyMpImTZrQvHlz2rZta6GrIyIiIiKStqVP6QDeNfb29lSqVAmAI0eOJNrHZDIZ36dLlw54vLQQ4M6dO8axYsWKsWzZMjZt2sSuXbuYPXs2w4b931PafXx8MJvNAMTGxlKgQAGOHTsGgJ2dHQDp0z/+CDx69CjB+Z+OIzFxcXEversiIiIiIu8UVbBSgaioKOzs7AgICGDRokXG0kEPDw/y5csHwM6dO1m+fDlBQUHGuN27dxMYGIiDgwPFixcH4MqVK1SrVg2AFStWEBYWxr59+xg2bJiRVD2Lh4cHAD/++CPz5s1jw4YNFCxYkMKFC8fr53K4tI0AACAASURBVOTkhK2tLYGBgSxevNi4h0tERERE5F2nBCsVyJYtG5MmTSJv3ryMGDGC69evM2TIEFxdXcmXLx9ffPEFV69eZf78+Tg7OxvjMmTIwPbt2xk6dChz587F3d2dli1b4uLiwo8//siDBw8YMmQIv/76a7xxz+Ll5cU333zDsWPH8PPzo1SpUkyaNAlra+t4/XLkyIGvry9xcXFMmzaNMmXKWPyaiIiIiIikRaY4rfOSZOTl5UXU/RIpHYaIiMg7Z8XaYS/uJCJJ5uXllejzbFXBEhERERERsRAlWCIiIiIiIhaiBEtERERERMRCtE27JKu4uDitARcREUkBUVHR2NhYv7ijiLwWVbAkWb3o2VoiIiLyZii5EkkeSrBEREREREQsRAmWiIiIiIiIhSjBkmSlp66JiEhqFxUVk9IhiEgapk0uJFmZTFCn6Q8pHYaIiMgzrf19cEqHICJpmCpYIiIiIiIiFqIES0RERERExEKUYImIiIiIiFiIEiwRERERERELUYKVRKGhoZjN5nhf5cuXT+mwEvhnjGazmTt37lhk7hkzZmA2mwkMDLTIfCIiIiIibxvtIviSSpQogbe3NwDW1gmfiB4bG4vJZMJkMiV3aIY8efLQp08f43XGjBlTLBYRERERkXeJKlgvycHBATc3N+MLHleNateuTbdu3XB2dubu3busX7+eBg0a4OTkRP369Vm/fj0A/v7+CSpMISEhREVFMXLkSKpUqUL58uXp1q0b4eHhAPj4+GA2mxk6dCgeHh54eHiwe/fuZ8aYKVMmIz53d3esra25dOkSnTt3pkKFCri7u+Pr60tUVBQAu3fvplmzZjg7O1OrVi0WL15szDVjxgxcXFyoW7cux48fN9pjY2P57rvvqFixIqVLl6Zu3bps377d4tdbRERERCQtUYL1krZu3WokL507dzbaz507R5YsWejbty9hYWF0796d6Oho+vXrR0xMDN27d+f06dPUqVMHPz8/hgwZQoYMGbCzs6NgwYJMnTqVmTNn4unpSdu2bQkODmbw4PjP4Th06BDNmzfn8uXL+Pv7PzPG06dPGzE2btwYgG+//ZagoCC8vb2pUqUKc+fOZfLkydy8eZPOnTsTFhZGnz59yJ49O9999x3bt2/n6NGjjBo1ipw5c9K2bVv+/PNP4xxHjx5l8eLFuLm58cMPP1CjRg0ePXpk4astIiIiIpK2aIngSypTpgzdu3cHIGvWrEa7vb09Q4cOxcrKivnz5xMdHU379u359NNPMZlMDBo0iO3bt9OqVSuKFi3Kl19+yaNHj/D39ydv3rwEBQUBxKsebdu2Ld65u3Tpgru7O5MnT+bixYvPjDF//vwMGzYMAFtbW+7fv8/u3btxdnamY8eOREVFsWTJErZs2ULp0qW5ffs2nTp1omXLlhQsWJD27duzZcsW8uTJA0Dbtm1p1qwZly5dYvLkyQDkypWLjBkzcvToUbJnz46zszMuLi4WuMIiIiIiImmXEqyXZG9vT6VKlRK058iRAyur+AXBJ/dh/fN+rB9++IFt27YxcuTIeElJ+vTpmTJlCunSpQMeL8N7mp2dndHvn8eelilTpngx3r9/P9E4EvO8PnFxccb3OXLkYMWKFaxfv579+/fz7bffcvLkSXr06PHCc4iIiIiIvK2UYL0BlSpVwtrampkzZxIXF8fs2bOxtrbGzc2N+fPn8+uvv+Ls7Iy1tTUrV67E1dUVT09PDh48yJIlS3Bzc+PUqVOEhobi7u7+2vG89957VKhQgb///pupU6dy9uxZYmNj8fDwwMnJCTs7OwICAsibNy9Lly4FwMPDg2zZsgEwZ84cYmNj4+0eeObMGebMmUPJkiUpXbo0K1eu5OrVq68dq4iIiIhIWqZ7sN6AokWL8vPPP5M+fXp8fX2xsrLi559/pmjRohw8eBCAPXv20LNnT3r27MnJkyf58ssv+eKLL9i9ezdDhw5ly5YtVKhQwWIxjR49mmrVqjF16lS2bNlC69at6dSpE/b29kyaNIm8efMyYsQIrl+/zpAhQ3B1daVYsWL06dOHa9euMX/+fCpWrGjMZ2try+HDhxk+fDhjx47F2dmZDh06WCxeEREREZG0yBT39LovkTfMy8uL+1ZlUjoMERGRZ1r7++AXdxKRd56Xl1eiz4dVBUtERERERMRClGCJiIiIiIhYiBIsERERERERC9EugpKs4uK0tl1ERFK3qKgYbGz0J5KIvBpVsCRZJeFRXCIiIilKyZWIvA4lWCIiIiIiIhaiBEtERERERMRClGBJstJT10REUoeoqJiUDkFE5K2kRcaSrEwm8Gw3NKXDEBF55wXNHpTSIYiIvJVUwRIREREREbEQJVgiIiIiIiIWogRLRERERETEQpRgiYiIiIiIWIgSrLdYaGgoZrMZs9mMo6MjHh4e9OrViwsXLiRpXMeOHZMpUhERERGRt4N2EXwHlChRgtatWxMSEsKSJUsICQlh6dKlZM+ePdH+Dg4O+Pn5kTt37kSPx8TEkD69PjoiIiIiIv+kCtY7IFeuXHh5eTFy5Eg+/fRTrl27xvz58+nWrRsVKlTA0dGRunXrsm7dOgDCw8Pp2bMn06ZNA8DHxwez2czgwYOpUqUKU6dOxWw24+vra/QvUaIEPXr0SLH3KCIiIiKSGijBesdUrVoVgIMHD+Lo6Ejv3r3p1asXAH369CEyMvKZY//66y+6detG5cqVKV++PMuXLyc6OpoNGzbw6NEjGjVqlCzvQUREREQktdI6r3dMXFyc8e/JkydZuXIl0dHRxvHQ0FBsbW0THdujRw9q1KgBQMuWLenVqxdBQUGsXbuWHDly4O7u/ubfgIiIiIhIKqYK1jtm69atANy6dYslS5ZQoUIFpk+fTrVq1QCIiop65thcuXIZ39euXZvs2bMzd+5cduzYQf369UmXLt0bjV1EREREJLVTgvUOuHr1KoGBgfTr149ff/2VnDlz0qpVKwAiIiI4d+4cf//990vNaWNjQ9OmTdm1axfR0dE0btz4TYQuIiIiIpKmKMF6Bxw+fJjvvvuOP//8k/r167No0SI++eQT6tWrx5EjR1i5cuUrLe9r3rw5VlZWmM1mihUr9gYiFxERERFJW3QP1lusQIECHDt27JnH/fz84r0eO3as8f3T40aMGMGIESPi9Q0LC2Pr1q3ExsbSrFkzC0UsIiIiIpK2KcGSVxIQEMCUKVPw8PDg008/TelwRERERERSBSVY8kq6du1K165dUzoMEREREZFURfdgiYiIiIiIWIgqWJKs4uIgaPaglA5DROSdFxUVg42N/gwQEbE0VbAkWZlMKR2BiIgASq5ERN4QJVgiIiIiIiIWogRLRERERETEQpRgiYiIiIiIWIgSLElWcXEpHYGISNoWGR2T0iGIiMhz6A5XSVYmE1TuPDSlwxARSbO2TdJOrCIiqZkqWCIiIiIiIhaiBEtERERERMRClGCJiIiIiIhYiBKsNOb+/fv4+vpStWpVHB0dqVOnDgsXLkzRmNasWYPZbMbf3z9F4xARERERSWna5CINiYuLo1OnTuzcuZPKlSvz8ccfc/HiRQ4cOEDLli1TOjwRERERkXeeEqw0ZMeOHezcuZMPP/yQ6dOnY2X1uAAZGxuLr68vy5cv5969e+TOnZsOHTrQokULAMxmM4UKFcLR0ZFNmzZRpkwZJk6cSMaMGalevTrh4eE0bdqUZcuW8f777zNlyhRy5szJqVOnGDZsGPv27cPOzo62bdvSrl07AJYvX87IkSOxtramWrVqKXRFRERERERSFy0RTEMOHjwIQKVKlYzkCsDKyooPPviAHj160LdvX3LkyMGQIUMICwsz+pw7d47cuXPj5OTEtm3bWLt2rXEsIiKC+/fv4+HhwcGDB/n111+JiYmhc+fOnDx5Em9vb0qXLs2PP/7Ixo0buX79OgMGDMBkMtGpUyd27dqVfBdBRERERCQVUwUrDTGZTM88duHCBRYsWEBERITRdvLkSfLlywdAzpw56dOnDytXrmTr1q1cvHjR6GdlZcX333/PkSNHWLZsGRcvXuTMmTOcPXsWgHHjxhl9//zzT2JjY4mMjKRJkyY0b94cKysrBg4caOF3KyIiIiKS9ijBSkNKliwJwPbt24mNjTWqWCdPnmT69OkUL16cHj16sHbtWgICAoiKijLGZsuWDYB06dIBj5cVPpEhQwZsbW0TPebu7s4XX3xhvM6RIwfnz58HHt8TJiIiIiIi/0cJVhri6upKxYoV2blzJx06dODjjz8mLCyMPXv2APDw4UMuXbrE9u3bX/tcRYoUoXDhwvz999+4ubmRMWNG/vzzT2rVqoW7uzu2trYEBgaSL18+5s2b99rnExERERF5G+gerDTEZDIxZcoUWrduzfHjx/nhhx9Yvnw5tWvXpl27dly5coUFCxZQpUqV1z5X+vTpmTRpEmXLlmXy5MmMGzeO+/fv89FHH5EjRw58fX2Ji4tj2rRplClTxgLvTkREREQk7TPFaZ2XJCMvLy+u5HFO6TBERNKsbZMGpXQIIiLC479rAwMDE7SrgiUiIiIiImIhSrBEREREREQsRAmWiIiIiIiIhWgXQUlWcXG6f0BE5HVERsdga61f3yIiqZUqWJKsnvOsZBERSQIlVyIiqZsSLBEREREREQtRgiUiIiIiImIhSrBEREREREQsRAmWJCs91lpEUqvI6JiUDkFERN4CulNWkpXJBBW/HZrSYYiIJLDzJ+1wKiIir08VLBEREREREQtRgiUiIiIiImIhSrBEREREREQsRAmWiIiIiIiIhSQ5wXr06BErVqxg2LBhTJkyhbCwMHbt2sWtW7feZHwpKjQ0FLPZjNlsplixYri6utKrVy/u37//wrHVq1fH2dn5mXN27NjR4vGuXr2apk2bUrp0acqVK4eXlxerVq2y2Pxr1qzBbDbj7+9vsTlFRERERN4mSdpF8O7du7Rr147Dhw8DUKZMGUqUKEHHjh3p3LkzXbt2faNBprQSJUrwxRdfsGbNGlasWEHx4sXx9vZ+pbkcHBzw8/Mjd+7cFo0xICCA/v374+DgwNdff03WrFnZu3cvO3fupG7duhY9l4iIiIiIJC5JFayffvqJQ4cOYWVlRdz/f5BR5cqVyZAhA8HBwW80wNTAwcGBSpUq4ejoCMC9e/cAmDZtGu7u7pQqVYqqVasyYcKERMf7+/sblZ/w8HB69uzJtGnTAPDx8cFsNjN06FA8PDzw8PBg9+7dANy5c4cvv/wSJycn+vTpw8cff4zZbH7mOQAmTZpEx44dadmyJSNHjsTHxweA27dv4+Pjg6urK66urvTp04fbt28DcOLECdq2bUvZsmXx9PRk4sSJxs95+fLluLu74+npSUhISIJzPrkutWrVYvny5a98jUVERERE3gZJSrA2bNhApkyZWLdundGWLl068ubNy4ULF95YcKnF1q1bcXNzw8/Pj1y5cvH5558DkDdvXjp37ky/fv2MBOqvv/6KN3bhwoVMmDCBDh06PLfSd+jQIZo3b87ly5eNZGnixIls3ryZevXqkTNnTs6cOZPo2Bs3bnDp0iWyZMmCs7MzcXFxhIeHEx4eTmRkJAC+vr7873//o3Hjxnh5ebF06VJ8fX2Jjo7mq6++Yv/+/XTv3h2z2cz48eMJCAjg+vXrDBgwAJPJRKdOndi1a5dxztu3bzNhwgQ+/PBDhg4dyieffEJsbOxrXWcRERERkbQuSUsEb926xYcffki+fPnitVtZWRnVnLdZmTJl6N69OyEhIUyZMoWFCxfStWtXbty4wcSJE41KEMDx48cpV64cAA8fPmTIkCE0btyYb7/99rnn6NKlC+7u7kyePJmLFy8CEBISgpWVFYMHD8bGxoZly5Zx9erVBGNNJlO8f+/evYubmxsA+fPnZ+PGjWzevJncuXPTt29fAFasWMGWLVs4c+YMFy5coH79+rRp04aqVasSFBTEli1byJYtG5GRkTRp0oTmzZtjZWXFwIEDAciUKZOR9P3111+ULl2a2rVrv85lFhERERFJ85JUwcqdOzenT5/m1KlTRtv+/fs5deoUefLkeWPBpRb29vZUqlSJr776CoDNmzfz4MEDRowYQaZMmZg4cSKdOnUCMCpG8LjKly1bNnbs2MGVK1eeew47OzsA0qdP/9KVIAcHB/LmzcudO3c4cOAAmTJlYtasWdja2iZ5jn8maU97slzwadbW1ixdutS4JoMHD2bQoEEvFbeIiIiIyNsmSQlWzZo1iYqKomHDhphMJg4dOkSLFi2MY2+7q1evsnLlSkaOHAk8rgrFxcVhMpmIiori+vXrBAUFJRhnbW3NxIkTuXHjBh06dHjpap+LiwuxsbEMHTqU0aNHJ1q9euLJ8sOvvvqKOXPmEBYWFi9Rq1atGleuXGH06NGMHj2aK1eu4OHhQZEiRShYsCAbNmxg3rx5jBgxAgAPDw+cnJywtbUlMDCQxYsXM2fOHGO+e/fuMWrUKKysrChVqhS2trbPjU9ERERE5F2QpASrW7dulChRgpiYGOLi4oiOjiY2NpZixYrx9ddfv+kYU9zhw4fp2bMny5Ytw93dnT59+vDee+/Ru3dvoqKimDp1KpUrV050bNmyZRk+fDjHjh2jS5cuxMTEJPm8nTt3xsPDg9WrV3Pt2jXy5ctHlixZEu3bpEkTxo4dS65cufj5558ZNWoUJUuW5IsvvgCgf//+NGrUiN9//53ff/+dhg0b0r9/f6ytrZk0aRKOjo74+flx5MgRunXrhpeXFzly5MDX15e4uDimTZtGmTJljPOlT5+esLAwxowZw7BhwyhUqBDdu3d/iasqIiIiIvL2McUltv4rEdHR0axcuZL9+/cD4OjoSL169bCxsXmjAb7LLl68SHBwMIUKFWL//v34+flRp04dxo8fn9KhvTIvLy9CiyZ8PpiISErb+ZOWOYuISNJ5eXkRGBiYoD1Jm1zA4+VujRo1MjYyyJQpk+Wik0Q9evSI2bNnExoaSrZs2WjYsKGx7bqIiIiIiKQ+SU6wFi5cyLRp07h06RIA+fLlw9vbm5YtW76x4N51BQsWZM2aNSkdhoiIiIiIJFGSEqwJEybEe/gsPF6+NmTIEG7cuEGXLl3eWIAiIiIiIiJpRZISrF9++QWA0qVLG7sGbtiwgX379vHLL78owZIki4vTfQ4ikjpFRsdga53khR0iIiKJStJvkoiICHLmzMmCBQuwtrYGoF27dtSsWZP79++/0QDl7ZLIY7ZERFIFJVciImIJSdqm3dPTEysrK9Kn/79fPunSpcPKyuqdeA6WiIiIiIhIUiTpf9c5Ojqyfv162rVrZ+wiuG7dOu7cuUOpUqVYsmSJ0bdRo0ZvJlIREREREZFULknPwSpWrBimJKztMplMHD582CKBydupcWMv/ve/hM8LEJG0SfctiYjIu+q1n4OVxOcRizyXyQTO3/2Q0mGIiIXsGTI4pUMQERFJVZKUYG3YsOFNxyEiIiIiIpLmJSnBOnPmDJUrV07SMkEREREREZF3VZJ2EfT29sbT05OxY8dy+vTpNx2TiIiIiIhImpSkBAvg8uXLTJ06lXr16tGiRQsWLVrE3bt332RsIiIiIiIiaUqSEqx169bx7bff4ujoCMDevXv54YcfcHd3p0ePHgQHB1s0qNDQUMxmMx07djTaZsyYgdlsTnSnjqQKDAzEbDYzY8YMABYsWIC/v/9zz/umOTs7U7169USPVa9eHWdnZ+P1gQMHMJvN+Pj4vNY5/zmviIiIiIhYRpLuwXr//ffx9vbG29uby5cvs3z5ciZNmkRERARr1qxhzZo1mM1mfv75ZwoXLvyGQ7achQsXcuLECbp27ZrSoSSrgQMHEh0dndJhiIiIiIi8dZK8RBDg+PHjzJo1i5kzZ/Lw4cPHE1hZYWdnx9GjR+nfv79Fg4uJiSE8PJzw8HAiIiLiHduzZw/NmzfH2dmZOnXqsGLFCgDCw8Np1KgRzs7OODs789lnn3HixIkEc/v4+BjtZrOZ1q1bG8fu3r1Lp06dKFu2LL169Up0i/olS5bg6elJqVKlqFy5MoMHD+bRo0cAtG7dGrPZzMiRI3Fzc+Pjjz/m1KlTAISFhdGiRQucnZ0ZOXJkkq7Dk2tw7949o+348eOYzWZ8fX2NPiVKlKBHjx4AzJw5ExcXF+rVq4ePj0+86t+wYcOMKlhUVBQjR46kSpUqlC9fnm7duhEeHm5cI7PZzNChQ/Hw8MDDw4Pdu3cb16hfv364ubnh4uLCoEGDePDgQZLej4iIiIjI2ypJCdaiRYto1qwZDRs2ZO7cudy8eRN7e3s6duzI+vXrCQ4OpkSJEhw4cMCiwW3duhU3Nzfc3NziLeW7desWnTp14s6dO3Tq1In8+fPTu3dvjhw5gslkolatWvTv358OHTpw9OhRhg8fnmDuli1bkidPHgD8/Pzo3LmzcWzPnj04OztTpEgRVqxYwV9//ZVgvL29Pe3bt2fAgAG4urqyaNEiVq5cGa/PmTNnaNCgAWfOnDGWJfr6+rJnzx7atGnDvXv3XpiUPHjwwLgG7dq1M9o/+ugjypcvz/Lly4mOjmbDhg08evSIRo0acfToUUaOHEmOHDlo3bo1W7dufeb8U6dOZebMmXh6etK2bVuCg4MZPDj+c20OHTpE8+bNuXz5svFzGD58OMuWLaNx48Y0a9aM33//nfHjxz/3vYiIiIiIvO2eu0QwLCwMa2trvv/+e6PNycmJzz77jI8//hgbGxujvWjRohw+fNiiwZUpU4bu3bsDsGbNGhYvXgw8vgfs1q1b3Lp1Cz8/P6P/jh07qFu3LsHBwezdu9eoPB0/fjzRubNkycLly5epV68e8PgerCfHOnbsiMlk4uDBg4SGhlK+fPl44+/du8d///tfrl27ZrT98zx9+/Ylc+bMzJkzh4sXLwKwc+dO8uTJQ48ePYiKiuL3339/7jWwtbVlypQpwOOEbciQIcaxli1b0qtXL4KCgli7di05cuTA3d2d+fPnA9CuXTuaNWvGpUuXjDn+KSgoCMC4tgDbtm2L16dLly64u7szefJk430EBQURExNjJI6JjRMRERERedc8N8GqUaMGZcqUIUOGDNSvX59WrVpRvHjxRPv+9NNP/PTTTxYNzt7enkqVKgFw5MiRBMcbNWpEw4YNjdf58+dn3rx57Nmzh3bt2lG1alX69+/P/fv3E53/Wc/1srOzAyBdunQAxMbGJugzfPhwIiIiGDt2LNevX8fX15fIyMhE53nWHEmRLl064xpkyZIl3rHatWuTPXt25s6dy969e2nVqpUR88tInz49U6ZMeeb7ffI+0qdPH+9Yzpw5GTVqlPH66YRbRERERORd9NwE60kFKDg4OMEf9ynJycmJbNmyERwcjKOjIzExMWzatCneMr87d+6wa9cuLl++/MzYs2bNCjzeTdDR0REHB4eXiiM6OpqbN2+yfv36JI9xcXFh3bp1jB07lvDw8FdOvOBxQtO0aVP++9//AtC4cWPjHABz5szh0aNHBAQEPHMOT09PDh48yJIlS3Bzc+PUqVOEhobi7u7+3HN7enoSGBjIxo0bMZvNHDp0CCsrqwSVPhERERGRd0mS7sFKTckVQLZs2ZgyZQoFCxZkzJgxTJkyhQwZMpA/f35at26No6Mjq1at4sqVK3z00UfPnKdNmzZkz56dIUOGxFsilxT9+vUjc+bMTJo0iXLlyiV5XP/+/XF2duaXX37B1taWjBkzvtR5/6l58+ZYWVlhNpspVqwYAMWKFaNv375cu3aNhQsXGvE9SSif9uWXX/LFF1+we/duhg4dypYtW6hQoUKS3kezZs1YvXo1w4cPZ//+/S91HURERERE3kamuMS2yPv/ihUrRubMmSlRosSzJzCZmDNnzhsJTp4vLCyM4OBgvvvuOwYOHBhvJ8SFCxdSoEABHjx4wKhRowgPD+ePP/4gZ86cKRgxeHl5caZUmRSNQUQsZ8+QwS/uJCIi8hby8vJK9Bm9L3wO1v3799m1a1eix+Li4p55H5O8eQEBAUyZMgUPDw8+/fTTeMf+/vtv4/6ojz76iGHDhqV4ciUiIiIi8rZ7YYJlbW1Njhw5kiMWeUldu3Z95kOSR48enczRiIiIiIjICxOsEiVKsGjRouSIRUREREREJE17YYIlYklxcbpnQ+RtEhkdg621fpWIiIg8kaRdBEUsRbfsibxdlFyJiIjE99zfjHPnziVz5szJFYuIiIiIiEia9twEq2LFiskVh4iIiIiISJqnJYKSrOJ45mPXROQ1RMZEp3QIIiIigja5kGRmwkSZkd+ndBgib519fb9P6RBERETk/7V353FVVfv/x19HxSFJgRzACUU9R0VQUgSERCyzi0NGmUNpRppdUnPCsKsNWpZmWmFqg2nm3FcyFYe0kuuEOaVXcUgcEhXEFHPEA+zfH/4895pASIdJ38/Hg0e4h7U+e3/Y6Ke19jpoBEtERERERMRuVGCJiIiIiIjYSZ6nCG7ZsoUtW7Zw9uxZDOO/79GYTCbGjx9fIMGJiIiIiIiUJHkqsD755BOmTp1623bDMFRgiYiIiIiI/H95miK4cOFCDMOgbNmyuLm52b5q1KiBm5tbQccof1NSUhIWiwWLxcInn3xi2/7aa6/ZtufX8uXLiY6O5o8//rBHqCIiIiIiJVqeRrCuX79OjRo1WLFiBffdd19BxyQF6NtvvyUiIoIrV66watWqv93eihUrWL9+PU888QSVKlWyQ4QiIiIiIiVXnkawunfvzsWLF7lw4UJBxyMFqHbt2pw4cYKtW7eyatUqMjIyqF69um3/p59+Srt27fDx8eGFF17gxIkTACxdupSQkBCaNm1KYGAgb7zxBpmZmURHR7N+/XoAHn74Ydq1a1cUlyUiIiIiUmzkaQRr4MCB/Pjjjzz66KM0bNgQiQRMpwAAIABJREFUR0dH2z6TycRXX31VYAGK/dSvXx8XFxeWLFlCUlISjzzyCL/++ispKSl8++23TJ48mdDQUMxmM/PmzeOVV14hJiYGZ2dnwsPDKVOmDNu3b2fhwoW0aNGCDh068OOPP5KQkMDo0aOpWbNmUV+iiIiIiEiRylOB9d5773H48GEAEhISgBuF1c1FLqTkePLJJ3n77be5fv06X3zxBRMmTADgp59+AmDlypWsXLkSgNTUVNLS0rh06RKffvopqamptnYOHTpEly5dqFatGgkJCYSEhFCrVq3CvyARERERkWIkTwXW0qVLMZlMuLq64ubmRunSpQs6LikgHTt25N1338XV1ZXAwMDb9k+aNIkHHngAgKysLCpUqMD48eO5evUqU6ZM4ezZs7zzzjukp6cDqMAWEREREfkfeSqwnJycqFq1KmvWrCnoeKSAOTo6Mn78eCpWrEipUv99BS8kJIQ1a9awdOlSQkNDOXHiBD///DPz588HwGq1cv78edatW3dLezcXtli6dCm+vr74+fkV3sWIiIiIiBQzeVrkYsiQIaSmpvLLL78UdDxSCEJDQwkODr5l2xNPPMHw4cM5duwYb775JrGxsfj6+gIwatQoHB0dmTZtGi1atLjlvO7du1OjRg2io6OZPn16oV2DiIiIiEhxZDIMw/irg9q1a8fZs2exWq1UqlTptkUu/jyqIZKTsLAwEv28izoMkbvO7lffLOoQRERE7ilhYWHExMTctj1PUwRPnTpl+/7ChQu3LNeud3BERERERERuyFOB1bVrVxVSIiIiIiIifyHPy7SLiIiIiIhI7vJUYAFkZmayatUqfvnlF6pUqUKXLl04efIkDRs2xMnJqSBjlLuIgaF3RUQKQHqGlXJlHIo6DBERkXtengqsixcv0rdvX9uHDDdr1owmTZowYMAAIiIiGDRoUIEGKXcPE5pqKlIQVFyJiIgUD3lapn3SpEns27ePUqVKcXPRwcDAQMqXL8+GDRsKNEAREREREZGSIk8F1g8//MB9993H2rVrbdtKly6Nm5sbJ06cKLDgRERERERESpI8FVhpaWnUqVOHGjVq3HpyqVJcunSpQAITEREREREpafJUYFWvXp0jR46QmJho27Znzx4SExNxdXUtsODk7mPwl59rLSK5SM+wFnUIIiIikos8LXLxyCOP8NVXX/H4449jMpnYt28fPXr0sO0TySsTJh6c9npRhyFSYu2MGFvUIYiIiEgu8jSCNXjwYJo0aUJGRgaGYWC1WsnKyqJRo0a8/PLLBR2jiIiIiIhIiZCnEayKFSuyaNEiYmNj2bNnDwBeXl507NiRsmXLFmiAIiIiIiIiJUWeCqylS5fi7OxM165d6dq1q217UlIS165do0GDBgUWoIiIiIiISEmRpymCUVFRTJ8+/bbtw4cPp0uXLnYP6m6watUqOnToQNOmTQkICKBPnz5kZWX95XmzZ8/G398fi8XClClTiIuLIzo6mqSkpGyPj4mJwWKxYLFYaN68OR06dGDChAlcvXo1xz6SkpKwWCwMGDDgL+OJjo7GYrGwevXqvzxWRERERORel6cRrOxcu3aN1NRU2wcPy3+dO3eOyMhI6tWrx1tvvcWFCxdYv359nu7VjBkzSE9PZ8KECTRu3JhFixYxb948WrVqRa1atXI8r3PnzrRo0YIVK1bw5ZdfkpCQwOzZszGZTLccl5GRgYuLC5MnT6Z69ep/+1pFREREROS/ch3Baty4MY0bN8ZkMrF7927bnxs3boyPjw+nT5/GycmpsGItMZKSkrBarbi5udG+fXvCw8OZM2cOpUuXBmD79u1069YNHx8f2rdvz6JFiwDo3bs358+f58qVK7z66qvs27ePefPmAdCnTx8sFkuOfTZu3JiePXsyZ84cPDw8iI+PJz4+3jZa1aNHD/r27UubNm04d+4cw4YN4/PPPwdujFBaLBbGjRtHcHAwwcHBbN++/bY+Dhw4QMuWLXniiSe4cOEC0dHRtG7dGi8vL9q3b8/y5cvtfStFREREREqUXAsswzBsoy43v//zV/v27Qsl0JLEw8MDZ2dn4uLi8PPzIywsjG+++QaA8+fPExERwalTpxg5ciQPPPAAr7/+Olu2bCEiIoKyZcvi7OzM5MmT8fX1JSgoCICIiAgmT578l32XLl2awMBAAPbu3WvbvmvXLjw9PXnllVdyPHffvn10796d5ORkoqOjb9mXlJREv379cHV1ZebMmQBMnTqVBg0aMG7cOLp06ZKnKZAiIiIiInezXKcIDhw4ELjxD2lXV1eeeuop277y5cvj4eFBSEhIwUZYAjk6OrJgwQJmzZrFhg0b2LdvH6NHj6ZatWpkZWVx4cIFXnrpJXr27EmdOnUIDw/n3//+N6+++iplypThvvvuo2PHjgC4u7uzceNG/P398fPzu6M4/nd6YJMmTYiMjATI8X2ugQMHEhQUxPTp0zl58uQt+6ZMmYKTkxOzZs3CxcUFq9VK1apVOXr0KDt27MDb25tHH330juITEREREbnb5KnA2rp1Kw0aNLD9WXJntVqpW7cuY8fe+EDQjz/+mE8++YRff/2V+vXr33Lsn9+R+rO/2v9nmZmZbN68GQBPT0/b9mrVqv3luZUrVwagTJkyt41Gubi4cObMGTZt2kTXrl1xcHDgu+++Y82aNezfv5833niDrVu3MmnSpDuKV0RERETkbpKnRS6+/vrrgo7jrnL48GGGDx9OaGgoNWvWZNu2bQCYzWa8vLyoXLkyS5Yswc3Nje+++w6A4ODgbNuqVKkSAGvWrOHq1au0bds22+P279/PwoULiY2NJTExEX9/f/z9/W8bicqv4cOHM2/ePEaPHk3VqlVp1qwZEydOxMfHh6ZNm7JixQrOnDljl75EREREREqqXAushx9++C8bMJlMrFu3zm4B3Q2qVKmCh4cHCxcuJC0tjQceeIBBgwbRpk0bAKZNm8aECRN47733qFq1KmPHjsXf3z/btjp37szq1auZP38+GzZsyLHAWr58OWvXrsXNzY1+/foxcODAOx79yk358uWZPn063bp1Y9CgQcyfP59Tp07x448/cu3aNerXr8+QIUPs1p+IiIiISElkMnJZO7xRo0Z/3YDJxP79++0alNy9wsLCOPZI06IOQ6TE2hkxtqhDEBEREW78uzYmJua27bmOYPn6+hZYQCIiIiIiInebXAssvXslIiIiIiKSd7l+DpaIiIiIiIjkXZ5WERSxFwND75CI/A3pGVbKlXEo6jBEREQkBxrBkkJlwn4rG4rci1RciYiIFG8qsEREREREROxEBZaIiIiIiIidqMASERERERGxExVYUqgMcvxca7lHpGdaizoEERERkQKjVQSlUJkw0fbr14o6DClC63uPL+oQRERERAqMRrBERERERETsRAWWiIiIiIiInajAEhERERERsRMVWCVUUlISFosFi8VCo0aN8Pf3Z/jw4Vy+fLnA+pw5cyYWi4WYmJgC60NEREREpCRTgVXCNWnShEmTJtGyZUtWrFjBggULbjsmIyOjCCITEREREbn3qMAq4VxcXGjdujVeXl4AXLp0iaioKCwWC2+88QYPPfQQc+fOJSUlhUGDBuHr60tQUBCTJk0iMzMTgMGDB+Pr64uXlxehoaGsXbvW1v7MmTPx8/MjNDSUQ4cO2bZnZWXx+uuv06pVK7y9vQkNDWXLli2Fe/EiIiIiIsWMlmkv4TZu3EhAQAAA1apV49lnn2XSpEkA7Nixg8GDB2M2mxkxYgT79u3j+eefJzU1lc8//5zq1avTu3dvvLy8CAoK4sqVKyxevJiRI0cSHx/P0aNHmThxIg0bNqR3795MnTrV1u+BAwdYtGgRjz32GG3btuXIkSO2gk1ERERE5F6lAquEa9asGUOGDGHr1q3MmDHjlimCQ4cO5eGHH+by5cts27YNwzBuKZI2bdpEr169OHz4MLGxsVit//0A2KSkJLZu3QrAc889R7du3Th9+jTTp08HbhRzFSpU4MCBAzzwwAP4+Pjg5+dXSFctIiIiIlI8qcAq4ZydnWndujUPPvggM2bMIC4ujgYNGgA3iqCbDMOgUaNGvPrqq7Ztjo6ObNq0iaVLl9K6dWvCw8OZO3cu69ev5/r167f1ZRiG7fsqVaqwYsUK1q1bx549exgxYgSHDx9m6NChBXi1IiIiIiLFmwqsEu7MmTPExsayfft2AGrWrHnbMRUrVqRVq1Zs376d7du3U716dXbs2IGHhwdNmjQB4OrVqxw/fpydO3fazrs5IvXVV1+RlZV1y+qBR48e5auvvsLT0xNvb29iY2M5c+ZMQV6qiIiIiEixp0UuSriEhASGDRvGsmXLCAoKYuTIkdkeN2nSJNq3b8+8efOYMGECv/32G97e3gQGBtKxY0f2799PbGwsQUFBtnMaNWrEyJEjSU1NZe7cubRq1cq2r1y5ciQkJDB+/HimTJmCj48P/fv3L/DrFREREREpzkzG/877EilgYWFhnHuiUVGHIUVofe/xRR2CiIiIyN8WFhaW7efDagRLRERERETETlRgiYiIiIiI2IkKLBERERERETtRgSUiIiIiImInWqZdCpWBoUUO7nHpmVbKlXYo6jBERERECoRGsKRQmTAVdQhSxFRciYiIyN1MBZaIiIiIiIidqMASERERERGxExVYUqgM9LnWJcX1TGtRhyAiIiJS4miRCylUJkw8vSyyqMOQPFjc5f2iDkFERESkxNEIloiIiIiIiJ2owBIREREREbETFVgiIiIiIiJ2ogJLRERERETETlRg2UFSUhIWi4UBAwbYts2cOROLxUJMTMzfbj+3tmJiYrBYLFgsFpo3b06HDh2YMGECV69evaN4cxIdHY3FYmH16tV/6xpERERERO4FWkWwmMnIyKBMmTtPS+fOnWnRogUrVqzgyy+/JCEhgdmzZ2MymW5r38XFhcmTJ1O9enV7hS0iIiIiImgEy64yMjI4d+4c586du20EafDgwfj6+uLl5UVoaChr164F/jua1KNHD/r27UubNm2AG6NWfn5+hIaGcujQob/su3HjxvTs2ZM5c+bg4eFBfHw88fHx2bZ/7tw5hg0bxueffw5AVFQUFouFcePGERwcTHBwMNu3b7+tjwMHDtCyZUueeOIJLly4QHR0NK1bt8bLy4v27duzfPnyv3sLRURERERKNBVYdrRx40YCAgIICAggOjr6ln1eXl5ERkYyfPhwAEaOHEl6erpt/65du/D09OSVV17hwIEDTJw4kapVq/Lcc8+xefPmPMdQunRpAgMDAdi7d2+27edk3759dO/eneTk5NviT0pKol+/fri6ujJz5kwApk6dSoMGDRg3bhxdunQhKysrz3GKiIiIiNyNNEXQjpo1a8aQIUMAWL16NYsWLQIgMzOTw4cPExsbi9VqtR2flJREuXLlAGjSpAmRkTc+gPerr74C4LnnnqNbt26cPn2a6dOn33E8/zs98H/bT0pKyvb4gQMHEhQUxPTp0zl58uQt+6ZMmYKTkxOzZs3CxcUFq9VK1apVOXr0KDt27MDb25tHH330jmMUEREREbmbaATLjpydnWndujWtW7fG3d3dtn3Tpk0sXboUX19fvvjiC9q2bQvA9evXbcdUq1Ytx3YNw8hzDJmZmbYRL09Pzzy1f1PlypUBKFOmzG2jUS4uLpw9e5ZNmzYB4ODgwHfffcc///lPAN544w3GjBmT5zhFRERERO5GKrAK0dWrVzl+/Dg7d+7M9Tg/Pz/gxkjWokWL8rQS4f79+1m4cCF9+/YlMTERf39//P397RI3wPDhw/H29mb06NFs2rSJS5cuMXHiREqVKkXTpk0pV64cZ86csVt/IiIiIiIlkQqsQhAYGEjHjh3Zv38/sbGxBAUF5Xp8o0aNGDlyJKmpqcydO5dWrVr9ZR/Lly/n3XffJTU1lX79+jFjxozbVhD8O8qXL8/06dOpWrUqgwYNIikpiVOnTvHBBx/w9ttv4+7ubpseKSIiIiJyrzIZdzL/TORvCgsLo0zf+kUdhuTB4i7vF3UIIiIiIsVWWFhYtjPNNIIlIiIiIiJiJyqwRERERERE7EQFloiIiIiIiJ3oc7CkUBkYerenhLieaaVsaYeiDkNERESkRNEIlhQqE/Zb2VAKloorERERkTunAktERERERMROVGCJiIiIiIjYiQosKVQG+tg1e7BmWos6BBERERHJhha5kEJlwsSwnwYWdRgl3uSQqUUdgoiIiIhkQyNYIiIiIiIidqICS0RERERExE5UYImIiIiIiNiJCiwRERERERE7UYGVg1WrVtGhQweaNm1KQEAAffr0ISsrC4B58+YRHR1t9z6jo6OxWCysXr06323ExMRgsVhu+YqIiLBbjJ06dcJisditPRERERGRu4lWEczGuXPniIyMpF69erz11ltcuHCB9evXYxg3lhhfsGABv/76K4MGDbrjtjMyMihTpuBve+fOnQkJCQGgevXqBd6fiIiIiIhoBCtbSUlJWK1W3NzcaN++PeHh4cyZM4fSpUsTFRXFr7/+CoDFYqF3796cO3eOrl274uPjg4+PD7169bIdc3NEaciQIXTs2JEhQ4Zw/fp1PvjgA0JCQvD29uaZZ565pf+tW7fy2GOP4e/vz6pVq8jIyCAoKIjHH3/cdkyXLl146KGHyMzMzPYa6tatS0BAAAEBAXh6egKwbt06OnfuTPPmzenUqRPr1q0DwDAMpk2bRkhICD4+PvTu3dsW/x9//MGLL75I8+bNiYyMxGr97+cvHTlyhG7duuHt7Y2vry+9evWyUwZEREREREomFVjZ8PDwwNnZmbi4OPz8/AgLC+Obb74BoGfPnri6ugIwefJkIiIiMJlMtG/fntdee43+/ftz4MABxo8ff0ubGzdupHv37nTt2pXPPvuMzz77jAYNGjBmzBiaNGlyy7FbtmyhZ8+eXLp0iQ8++IAyZcrQrVs3Dhw4QEJCAsePH+fgwYN07tyZ0qVLZ3sN0dHRtgLriy++4MiRIwwZMgSr1cqoUaPIyMhgyJAhHDlyhCVLlvDRRx9hsVgYOnQoe/fuJSIiAqvVytSpU4mLi6Nz587UqFGDY8eO2fqYP38+//nPf4iMjGTYsGHUqFHDjlkQERERESl5NEUwG46OjixYsIBZs2axYcMG9u3bx+jRo6lWrRrBwcHcf//9JCcn07FjRwBSUlLYsGEDv/zyi20a4aFDh25p88knn6RPnz4ATJ8+HZPJxJQpU3B0dLyt/+eff57u3buzYMECjh8/DkD37t359NNPiYmJoVq1agB07do1x2vo3r07jz32GAC1a9cmLi4Oq9VKeHg4Tz/9NCaTiTFjxrBlyxa2bt0KQFRUFHXr1mX37t2sWLGCY8eO8fPPP1OqVCnGjBlD2bJlWbp0KcnJycCNUTLDMIiLi8PLy8t2fSIiIiIi9yqNYGXDarVSt25dxo4dy08//cTLL78MYJs2ZzKZbjn+66+/ZteuXTz33HN8+eWXuLq6kp6efssxN4uivKhcuTIAZcqUsS2s4erqSkhICMuXL2fVqlU0adIEs9mcYxvu7u60bt2a1q1bU7t2bdv2m7H/+Rr+al92nn32WWbPno2Xlxc//PAD3bt358iRI3m7SBERERGRu5BGsLJx+PBhhg8fTmhoKDVr1mTbtm0AtoKmUqVKwI3VBL28vGzn/fHHH2zbto3k5GTuv//+HNsPCQlh7969DB06lA4dOnDw4EH+9a9//WVcPXv2ZN26daSlpfHaa6/d0TW1bt0aBwcHvvzySwzDYPbs2Tg4OBAQEED58uVZs2YN7777LoGBgfzwww/UqVOHunXr4ufnx/79+xk3bhwuLi620Su4sdjH+fPncXd3x93dnYMHD/L777/j4eFxR7GJiIiIiNwtVGBlo0qVKnh4eLBw4ULS0tJ44IEHGDRoEG3atAGgT58+HD16lLFjx/LUU08xePBg4uPjWblyJaGhoZjNZk6fPp1j+y+++CLp6eksX76c+Ph4vL298xRXYGAg7u7unDx5ks6dO9/RNXl4ePDhhx/y0Ucf8c4771C7dm0+/PBDPDw8qFevHikpKXzzzTds3bqVpk2b8vrrr+Pg4EBERARHjhxh5cqVtGnTBnd3d9u0xbJlyxITE0NycjIVK1bkmWeeoUWLFncUl4iIiIjI3cRk3HxpSIq1ixcvsnPnTqKiomjZsmWBfA5XYQgLC6PuIC2G8XdNDpla1CGIiIiI3NPCwsKIiYm5bbvewSohEhISePHFF3F2dmbEiBFFHY6IiIiIiGRDUwRLCD8/Pw4ePFjUYYiIiIiISC40giUiIiIiImInGsGSQmVg6P0hO7BmWnEo7VDUYYiIiIjIn2gESwqVibx9xpbkTsWViIiISPGkAktERERERMROVGCJiIiIiIjYiQosKWT62LU7kZF1vahDEBEREZE7oEUupJCZeH/jM0UdRIkRGTSvqEMQERERkTugESwRERERERE7UYElIiIiIiJiJyqwRERERERE7EQFloiIiIiIiJ2owCrhzp8/z6hRo/D396dp06Y8/vjjrFq1CoC4uDiio6NJSkqyHd+uXTt8fHyKKlwRERERkbuaVhEs4QYNGsS2bdt48skn8fT05LPPPmPIkCE4OTkRFxfHvHnzaNWqFbVq1bJbn1lZWZhMJkwmk93aFBERERG5G6jAKsG2bt3Ktm3b8PHxYfz48QDUqVOHfv368a9//YuTJ08C0KdPHwAOHjxoO3fixIksWbKEWrVqMWPGDKpWrUpiYiJvv/02u3fvpnLlyjz33HP07dsXAIvFgru7O40aNSIuLo7vv/+ed955h02bNpGZmYm7uzuTJk2iYcOGhXsTRERERESKEU0RLMEOHToEcMuUv5vfX758maCgIAAiIiKYPHmy7ZgrV65w/vx52rRpw969e1m8eDEZGRlERERw+PBh+vXrh7e3N++++y4//vij7bzjx49z//338+qrr7Jt2zbWrFlD586dGT16NK1atSIjI6MwLltEREREpNjSCNZdzN3dnY0bN+Lv74+fn59te6lSpXjzzTfZv38/y5Yt4+TJkxw9epRjx44B8NFHH9mO3bx5M+3atQPA2dmZcePGUapUKQ4cOECpUqX45ZdfKFeuHP7+/jRq1KhQr09EREREpLhRgVWCmc1mAH755Rfbtpvfm83mHN+RKl++POXKlaN06dLAjXeqbgoKCuKFF16w/blKlSq3fF+q1I1Bz0aNGrFs2TLWr1/Ptm3bmD17Nm+//TbdunWz09WJiIiIiJQ8miJYgvn5+eHr68vOnTsZPXo08+bNY8yYMcCNaYGVKlUCYM2aNaxfvz7XturVq0fdunXZuXMnCQkJHD16lHnz5pGQkJDt8du3bycmJgYXFxcaN24MQEpKiv0uTkRERESkBNIIVgkXHR3NxIkTWbt2LUuXLsXDw4MPP/yQgIAAqlevzurVq5k/fz4bNmygbdu2ObZTpkwZpk2bxvjx45k+fTqlS5emSZMmtlGyPytfvjxbtmxhwYIFmEwmgoKC6NmzZwFdpYiIiIhIyWAyDMMo6iDk3hEWFkbAsApFHUaJERk0r6hDEBEREZFshIWFERMTc9t2TREUERERERGxExVYIiIiIiIidqICS0RERERExE60yIUUMkPvFd2BjKzrlClVtqjDEBEREZE80giWFLLsP5tLsqfiSkRERKRkUYElIiIiIiJiJyqwRERERERE7EQFloiIiIiIiJ2owJJCdnd+rnVm1vWiDkFEREREigGtIiiFzMT8+PZFHYTd9fJfW9QhiIiIiEgxoBEsERERERERO1GBJSIiIiIiYicqsEREREREROxEBVYRSkpKwmKxYLFYaNSoEf7+/gwfPpzLly/bvY8BAwbcti8rK4vIyEh8fHywWCxs3rz5jttPSUkhOjqadevW2SNcEREREZESTQVWMdCkSRMmTZpEy5YtWbFiBQsWLLjtmIyMDLv3m5iYyLJly6hbty6TJk3CbDbfcRtnzpxh6tSpKrBERERERFCBVSy4uLjQunVrvLy8ALh06RJRUVFYLBbeeOMNHnroIebOnUtKSgqDBg3C19eXoKAgJk2aRGZmJgCDBw/G19cXLy8vQkNDWbv29lXtrl+/Tnh4OF5eXmzYsIFOnToBkJCQwIgRI7h27VqO7fz+++8899xz+Pj48OCDD9KtWzfOnTvHU089BcC3336LxWIhJiamMG6ZiIiIiEixpGXai4GNGzcSEBAAQLVq1Xj22WeZNGkSADt27GDw4MGYzWZGjBjBvn37eP7550lNTeXzzz+nevXq9O7dGy8vL4KCgrhy5QqLFy9m5MiRxMfH2/owDIOoqCh+/vlnPvroIx566CGGDh3KlClT8PX1pWfPnri4uOTYzvLly4mPj+fll1/G1dWVvXv3kpmZeVsb3t7eRXIPRURERESKAxVYxUCzZs0YMmQIW7duZcaMGbdMERw6dCgPP/wwly9fZtu2bRiGwdSpU237N23aRK9evTh8+DCxsbFYrVbbvqSkJMqVK2c7LiMjg3fffZeHH34YgMDAQKZMmUKtWrXo2LEjmZmZObbj7u4OwJYtW2jRogX/+Mc/qFq16m1tiIiIiIjcyzRFsBhwdnamdevW/POf/wQgLi7Otq9atWq27w3DoFGjRsyaNcv2FRERwaZNm1i6dCm+vr588cUXtG3bFrgxJfB/+yhVqhSxsbE5vs+VWzshISEsXryYhx56iB07dtC3b182b96MyWSy890QERERESm5VGAVA2fOnCE2NpYJEyYAULNmzduOqVixIq1ateLQoUNs376dEydOsHTp0ltW/rt69SrHjx9n586dt53v6elJZGQkGzduZMyYMbnGk107q1ev5qeffsLNzY2GDRva4q5cuTJw4z2uFStWcO7cuTu/ASIiIiKid97IAAAX2UlEQVQidwlNESwGEhISGDZsGI6OjgQFBTFy5Eiio6NvO27SpEm88847zJs3D6vVitlspmvXrvj5+dGxY0d++OEHTCYTQUFBrFy58rbzw8PDOXbsGIsWLcLV1ZV27drdsj8wMDDHdipUqMD3339vm3YYGhpKhw4dqFChAp06dWLt2rUMHz6cefPm4eLiUjA3SkRERESkmDMZhmEUdRBy7wgLC+OpkReLOgy76+V/+6qNIiIiInL3CgsLy3YFbU0RFBERERERsRMVWCIiIiIiInaiAktERERERMROtMiFFDLjrnxfKTPrOqVLlS3qMERERESkiGkESwrZ3fm5WSquRERERARUYImIiIiIiNiNCiwRERERERE7UYElIiIiIiJiJyqwpJAVj8+1zspKL+oQREREROQupFUEpZCZ+PfPLYs6CNq02l7UIYiIiIjIXUgjWCIiIiIiInaiAktERERERMROVGCJiIiIiIjYiQqsYm7VqlV06NCBpk2bEhAQQJ8+fcjKyspXW1lZWURGRuLj44PFYmHz5s12iXHAgAFYLBaSkpLs0p6IiIiISEmlRS6KsXPnzhEZGUm9evV46623uHDhAuvXr8cw8rcSX2JiIsuWLaNJkyaEh4djNpvtHLGIiIiIyL1NI1jFWFJSElarFTc3N9q3b094eDhz5syhdOnS7Nq1i+7du+Pj40OHDh1YsWIFcKMo69q1Kz4+Pvj4+NCrVy9+/fVXADp16gRAQkICI0aM4Nq1a2zfvp1u3brh4+ND+/btWbRoka3/xYsX8+ijj9K8eXOeeuoptm+/sfLe9evXbSNh/fr149KlS4V8Z0REREREiicVWMWYh4cHzs7OxMXF4efnR1hYGN988w1paWm89NJL/PHHH7z00kvUrFmTyMhI9u/fj8lkon379rz22mv079+fAwcOMH78eACGDh0KgK+vL5MnT8bBwYGIiAhOnTrFyJEjeeCBB3j99dfZsmULW7ZsYcyYMbi4uBAVFcXp06eJiIjg/PnzLFiwgGXLlhEYGIi/vz+7du0qytskIiIiIlJsaIpgMebo6MiCBQuYNWsWGzZsYN++fYwePZqqVauSlpZGWloakydPth0fHx9PaGgoGzZs4JdffrFNJTx06BAAgYGBTJkyhVq1atGxY0d++uknLly4wEsvvUTPnj2pU6cO4eHh/Pvf/7a1OWjQIAIDAzl9+jQzZsxg9+7d/PzzzwCMHDmSOnXq8OOPP7Jjx45CvDMiIiIiIsWTCqxizGq1UrduXcaOHQvAxx9/zCeffMLevXsB6Nq1K48//rjt+Jo1a/L111+za9cu+vbtS5s2bXjttde4fPlynvozmUx52nbTzQIuv++EiYiIiIjcbVRgFWOHDx9m+PDhhIaGUrNmTbZt2waAu7s7Tk5ObNiwAS8vLzIyMli/fj0RERG2c//44w+2bdtGcnIy999/f7btN2/enMqVK7NkyRLc3Nz47rvvAAgODsYwDL788ks+/vhjfvvtN5YsWULlypVp1qwZv/32G+vWreP999+nefPm7N69u+BvhoiIiIhICaB3sIqxKlWq4OHhwcKFCxkzZgy//fYbgwYNonPnzsyYMYM6derwwQcfMGPGDMqXL0/NmjXp3bs3Xl5erFy5kpSUlFxXCnR2dmbatGm4ubnx3nvvcfbsWcaOHYu/vz8BAQGMGzeOc+fO8d5771G9enWmTZuGs7MzPXr0oEuXLrZ3tby9vQvxroiIiIiIFF8mQ/O7pBCFhYUxJOq3og6DNq22F3UIIiIiIlKChYWFERMTc9t2jWCJiIiIiIjYiQosERERERERO1GBJSIiIiIiYicqsEREREREROxEy7RLITOKxQITWVnplCpVrqjDEBEREZG7jEawpJDl/MHFhUnFlYiIiIgUBI1gSaE6efIkYWFhRR2GiIiIiMjfcvLkyWy363OwRERERERE7ERTBEVEREREROxEBZaIiIiIiIidqMASERERERGxExVYIiIiIiIidqICS0RERERExE5UYImIiIiIiNiJCiwpUJmZmfTo0YPr16/btq1bt4727dvj5eVF7969OXHiRBFGeG/ILg8Wi+WWr4iICNu+3HK0cOFC2rRpg7e3N//85z85f/58tn1mZGTw1ltv0aJFC3x9fZkwYQJZWVkAXLp0iWHDhtG8eXMCAwOZOXOm7byUlBT69euHl5cXISEhfPfdd/a+HSVKdrkbPHgwvr6+WCwWxo4dm+v5+c3l1KlT8ff3x8fHh6ioKNLT07NtP7+5TExMpEePHjRt2pQOHTqwcePGO743JdXfzame3eLpz3ndtWsXPXr0oGXLlrRs2ZJBgwZx7ty5HM/P6ZnLbz7+LLdnbseOHXTu3JmmTZvyxBNPsG/fPtu+e/nv7L+T061bt972rM6ePdu2Pz/5/rP8/o7NLd9iHyqwpMB8+OGHNGvWjF27dtGsWTMGDhxIamoqQ4cOxdHRkZEjR7J3716ioqKKOtS7WnZ5uKlDhw5MnjyZyZMnEx4eDpBrjhISEnjjjTeoX78+gwYNIi4ujnfffTfbfufOncv8+fPp2rUrHTp04MsvvyQmJsYWU2xsLC+88ALNmzdn4sSJbNmyBYA333yT+Ph4hg0bRo0aNYiKiuL48eMFeYuKrZxy5+DgwCOPPPKX5+c3l2vXriU6OpqAgAB69+7Nt99+y4wZM3KMMT+5HDZsGEeOHGHUqFE4ODjwyiuvcPHixb99z4q7v5vTm/TsFi/Z5fXYsWM4OTkxYsQIgoOD+f7773n//fezPT+3Zy6/+fiznJ659PR0Bg8ezOXLlxk1ahRnz55l8ODBZGZm3tN/Z//dnN4UERFhe1aDg4OB/Of7z/LzOza3fIsdGSIFIDk52TCbzcbgwYONTp06GcuXLzemTZtmzJo1yzCbzcbKlSsNwzCMyMhIw2w2G8ePHy/iiO9OOeXBMAzDbDYbH374oXH58uVbzsktR+PGjTPMZrOxe/duwzAMo1evXkaTJk2Ma9eu3dZ3586dDR8fHyMjI8O4du2a4enpafTs2dMwDMNo0aKFERoaahiGYfz222+G2Ww2RowYYZw/f96wWCxG//79DcMwjM2bNxtms9mYMmVKwdygYiy33BmGYcTHxxtms9l46623cmwjv7l86aWXDLPZbPz++++GYRhGcHCw0aZNm2z7yE8u9+3bZ5jNZuPNN980DMMwvvnmG8NsNhuLFy/+m3eteLNHTg1Dz25xk1Ne09PTbcdcvHjRMJvNxpNPPpltG7k9c/nJx5/l9sx9//33htlsNj7//HPDMAzjww8/NMxms7F58+Z79u9se+T05vO8cePG256z/Ob7f+X3d2xu+Rb70QiWFAiTyYTJZCI1NZXMzEx8fHz45z//SVJSEgDVq1cHwNXVFeCemnJQmHLKw03Tp0/Hx8eHkJAQfvrpJ4Bcc5TdvoyMDE6fPn1b30lJSVStWpXSpUtTrlw5nJycOHHiBGlpaVy8eNHWxs3/njhxgpMnT2IYhn4++Ovc5UV+c5mUlISDgwMuLi62fSkpKbdMaQPyncuc4rq5/W5lj5zepGe3+Mgpr2XLlrUdc3N6lq+vb7Zt5PbM5Scf2bX/v8f87zN3pz83OfVxN7FHTm964YUXaNasGU8//TRHjx4F8pfvP8vv79h7NaeFTQWWFIhq1arx6quvcuTIERITE2nXrh1DhgzBMIxbjvvzn8W+cstD//79mTp1KuPGjePChQsMGzaMq1ev3tZGbjkq6Pzdyz8feX2G7kR+c2mPPBTlz1FxYa+c6tktXv4qrzt27OC1117D09PzlinauSnK/OhZtU9Oq1SpQmRkJNOnT2fAgAHs3r2bN998M9tji/J37L2S08KmAksKzPPPP8/mzZvx8vLimWeeYdWqVTg7OwOQnJwM3HhBE6B27dpFFufdLrs8HDx4kBEjRvDII4/w9NNPExgYyJUrVzh9+jS1atUCss/RzX03t6WkpFCmTBnc3Nxu67dWrVqcOXOGzMxM0tPTSUtLo3bt2jg5OeHo6Jht+zVr1sRkMunn4//LKXd5ld9c1qpVC6vVyu+//27bV7169Vv+7y2Q71zmFNfN7Xezv5tTQM9uMZRTXrdt20a/fv2oU6cOM2fOpGLFitmen9szl598ZNc+ZP/M5eXn5l7M69/Naf369enXrx8hISEMHToUJycnEhMTgfzl+8/y+zv2Xs5pYSr9Zk7ltMjfkJiYyOjRozl//jy7du3C0dGRX3/9lVdeeYXly5dz/Phxrl+/zrx58/D29ra9pC32lVMePDw8+Prrr0lLS2Pz5s383//9H5UqVeKVV16hdu3azJ07N9scubi4sHjxYk6ePElqairffvstHTt25B//+AcxMTF07dqV++67jwcffJBr167x008/ceHCBX766Sf+85//8PLLL+Pp6Ulqairr16/HZDKxdOlS24u4DRs2ZO/evWzevJkKFSqwcOFCkpOTefvtt3Fycirq21mocsrdzb/0f/75Z3bt2sV9991HRkYGVatWpWLFilgsFtasWUOvXr2oUaNGvnJZtmxZVq1aRXJyMvv27WP9+vX07t0bf39/oqOj6dOnDw0bNqRBgwb5ymXDhg1Zu3atLf65c+eSnp7O22+/Tbly5Yr61hcYe+Q0Li6O6OhoPbvFSE55DQsLIzw8HMMwePHFF0lNTSUpKYl69eqxdetWHn74Yc6fP09wcHCuz1x+8lG7dm169+7NqFGjeOaZZ6hTp06Oz1z9+vVZvHgxBw4cwMHBgTlz5uDk5MSoUaOoVatWjj9TdzN75HTq1KmsXbuW1NRUFi9ezPbt2wkICKBjx475zndUVBQvv/wybdu2xd3dPV+/Y3PLd6lSGnexm4J/zUvuRWfPnjVefPFFo1WrVobZbDb8/PyM6OhowzAMY82aNcbDDz9seHp6Gr169brrX5YtSjnl4dChQ8azzz5rtGjRwmjevLnRq1cv28vvhpF7jubOnWsEBQUZTZs2NQYMGGB7Sff//u//DLPZbMyaNcswDMO4fv268frrrxsPPvig0aJFC2P8+PFGZmamYRg3Xg5+5ZVXDG9vbyMgIMD49NNPbe0nJycb4eHhRtOmTY3g4GDj22+/LYQ7Vfzk9gyFhIQYZrP5lq/4+HgjKyvLMJvNRpcuXWzt5CeXhnHjxedWrVoZzZs3NyIjI42rV68ahmEYH330kWE2m421a9cahpH/XB46dMh4+umnDU9PT+PRRx814uLiCuZGFiP2yKme3eInp7wuWbLktpyGhIQYhmEYW7ZsMcxms/H222/b2snpmctvPp555hnDbDYbaWlphmHk/sz9/PPPRqdOnQxPT0/j8ccfN/bs2WPbdy/+nW2PnK5atcro0qWL0axZM6NVq1bG0KFDjdTUVFsf+cn3yJEjDbPZbCQkJBiGkf/fsbnlW+xDBZYUuGeffbaoQxCj4PPw/vvvG82bNzdSUlIKtJ97UV5zd/jwYcNsNhtz5swpsFiGDBlitGnTxrhy5UqB9XEvKE451bNrP3nN6/z5841GjRrZ/qFcEAIDA42BAwcWWPv3iuKU027duhlhYWFGVlZWgfUh9lGmqEfQROTusHv3bvr370+1atWKOpR71u7du/Hw8KBnz54F2sewYcOoUKFCgfUh/1VYOdWzW7h2795NWFgYjRs3LpD2k5KSSEtLIzIyskDal9sVdE6vX7/O/v37mTVrFiaTqUD6EPsxGYaWDxEREREREbEHvc0mIiIiIiJiJyqwRERERERE7EQFloiIiIiIiJ2owBIRESlBYmJisFgsWCwWkpKSCqXPpKQkW58xMTGF0qeISEmlVQRFRETyoF27dpw8eTLXYwYOHMigQYNyPWbr1q306dMHgDlz5uDn52e3GP9s4cKFLFy4kN9++42srCycnZ2pX78+vXv3Jjg4uMD6FRG5l6nAEhERyYPGjRtTpUoVAJKTk0lJSbFtL1u2LACurq5FFt+fffXVV4wfPx6AGjVqUKlSJZKTk9mwYQPNmjVTgSUiUkBUYImIiOTBJ598Yvs+OjqaqVOnAjB16lRq1aoFQFpaGmPHjuXHH38kNTWVSpUqERAQwJAhQ6hTp84t5wG2kawnnniC9957j5kzZ7Js2TJOnz7N5cuXuf/++2nZsiXDhw+nXr16dxRvbGwsAI8//jgTJ060bT948CDp6em2P//73/9mxowZHD16lIsXL1K2bFkaNWrEgAED/rIIO3r0KB9//DHx8fFcvHiRGjVq8PTTTxMeHk6pUqVs7U+bNo3ExETS09OpUqUKjRs3Jioqitq1a9/RNYmIlAR6B0tERMQO0tPT6d27N/PmzePMmTPUrVuXy5cvExsby9NPP01ycjKurq7Ur1/fdk79+vVp1qyZrdD4+eef+e2336hSpQoeHh788ccfrF27lr59+95SFOVFVlYWAHv27GHlypWcOnUKAIvFgre3t+24X3/9lT179lCxYkUaNmyIYRjs2LGDiIgIDhw4kGP7x48f5+mnn2blypVkZGTg4eHBiRMneP/993nnnXcAOHfuHBEREezatYuKFStSr149Ll++zLp162wjgCIidxuNYImIiNjBihUrOHToEACTJ0/mscce49ChQ3Tt2pXz588ze/ZsoqKiqFOnjm3k6o033rjlHawRI0ZQt25dHBwcANi8eTPPP/88ycnJ7Ny5k4CAgDzH06tXL0aNGsXRo0cZOnQoAG5ubrRv356IiAicnZ0B6NChA926daNSpUoAXLhwgZCQEC5fvszq1atp1KhRtu3PmDGDP/74g7p167JkyRIcHR1ZtmwZkZGRzJ8/n379+vH7779jtVqpWLEiq1atokKFCgAcOHCAatWq3cntFREpMVRgiYiI2MF//vMfABwcHOjQoQMAZrMZi8VCQkICe/fu/cs2Tp06xeuvv87Bgwe5cuUKhmHY9t3piE9YWBg1a9Zk0aJFbN68mfPnz3P69GnmzJnDzp07WbJkCQBWq5WoqCh27dpFWlqabeQL4MyZMzm2v2fPHgCOHTtGixYtbtmXlZXFnj17aNu2LbVr1+bEiRO0bt0ad3d3GjRoQEhICBaL5Y6uR0SkpFCBJSIiUgycOHGCl19+2Tbi4+npSWZmJvv37we4pfDJKz8/P9sIWWJiIuPHj2fjxo3s3bvXNmVxwIABHD9+nDJlymA2mylXrhwJCQlYrdY89enk5IS7u/tt28uXL0+5cuWIiYnhu+++Y/fu3SQmJrJixQqWL19Oamoqffv2veNrEhEp7vQOloiIiB14eXkBN0aE1qxZA8ChQ4c4ePAgAE2bNgWwTZMDuHr1qu37m0UNwMyZM1myZAn9+/fPdzyfffYZO3bssI2C1a9f3xaDyWTC0dGR8+fPc/z4cQAGDx7Md999x+TJkzGZTHm+3vvuu48ZM2awePFiFi9ezJdffknPnj0JDg7m0qVLJCYm8uyzzzJp0iS+/fZbAgMDAYiPj8/3tYmIFGcawRIREbGDTp06MXv2bA4dOsSwYcOIjo4mKSmJzMxMnJ2dbaM1tWvXxsHBAavVyquvvoq7uzvh4eE0bNiQ0qVLk5mZSb9+/ahRowapqan5jmfdunV88MEH3H///dSuXZvLly/biqm2bdvi6OiIYRi4urqSnJxMdHQ0K1asICUlhTJlynD9+vVc2x8wYADr1q3j1KlThISEULduXS5evEhKSgoZGRk88cQT/P777/To0YPKlStTvXp1rFYrR48eBdAUQRG5a2kES0RExA7KlSvH119/zTPPPEPVqlU5duwYFSpUIDQ0lMWLF9s+I8vZ2Zl//etfuLm5ceHCBXbv3s3Zs2epX78+48ePp1atWlitVpycnJg8eXK+43nhhRcIDQ3FxcWF48ePc/LkSWrWrMkzzzxjW7bdZDIRHR2Nl5cXpUqVIjMzk/fff9+2AEZu6tWrx+LFi+nYsSMVK1YkMTERq9VKq1ateO2114Ab0wfDwsKoWrUqJ0+e5NSpU9SpU4f+/fvz8ssv5/vaRESKM5Pxv2/QioiIiIiISL5pBEtERERERMROVGCJiIiIiIjYiQosERERERERO1GBJSIiIiIiYicqsEREREREROxEBZaIiIiIiIidqMASERERERGxExVYIiIiIiIidvL/AKgLPi1hneXB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514600"/>
            <a:ext cx="61150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8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678">
        <p:fade/>
      </p:transition>
    </mc:Choice>
    <mc:Fallback>
      <p:transition spd="med" advTm="28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 consumers health conscious?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97700" y="2501900"/>
            <a:ext cx="4572000" cy="34342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Consumers tend to buy significantly more low fat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items than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regular items.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65% of all sales are low fat items.</a:t>
            </a:r>
          </a:p>
        </p:txBody>
      </p:sp>
      <p:sp>
        <p:nvSpPr>
          <p:cNvPr id="3" name="AutoShape 2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514600"/>
            <a:ext cx="54006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7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96">
        <p:fade/>
      </p:transition>
    </mc:Choice>
    <mc:Fallback>
      <p:transition spd="med" advTm="17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514600"/>
            <a:ext cx="61150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 Outlet Size affect sales?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97700" y="2501900"/>
            <a:ext cx="4572000" cy="343428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The Medium size outlets contributed to 33% of sales, however as 28% of the Outlets had an 'Unknown' size we can not make any assumptions based on this feature.</a:t>
            </a:r>
          </a:p>
        </p:txBody>
      </p:sp>
      <p:sp>
        <p:nvSpPr>
          <p:cNvPr id="3" name="AutoShape 2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AutoShape 4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AutoShape 6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AutoShape 8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AutoShape 10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AutoShape 2" descr="data:image/png;base64,iVBORw0KGgoAAAANSUhEUgAAA1gAAAGoCAYAAABbkkSYAAAABHNCSVQICAgIfAhkiAAAAAlwSFlzAAALEgAACxIB0t1+/AAAADh0RVh0U29mdHdhcmUAbWF0cGxvdGxpYiB2ZXJzaW9uMy4yLjIsIGh0dHA6Ly9tYXRwbG90bGliLm9yZy+WH4yJAAAgAElEQVR4nOzdd3yOZ///8dcVkqCIxB612ruXFRIrCSFi9jaKoKgat0apokYRq1pEjYoS67Zn0Ta57VEjCCVo7b2J2LFFhuT3h5/zK00QXDJ4Px+PPOQ6zuM4zs915uoj+fRznMdpiouLi0NERERERERem1VKByAiIiIiIvK2UIIlIiIiIiJiIUqwRERERERELEQJloiIiIiIiIUowRIREREREbEQJVgiIiIiIiIWogRLRETkGapXr47ZbMZsNhMSEmK0t27d2mgPDAw02n18fIx2f3//lAhZRERSWPqUDkBERFKP6tWrc/HixST3nzt3Li4uLm8woudbuXIlv/76K0ePHuXevXu89957ZMuWjSJFilCsWDG8vb3JkiVLisWXWvj4+PC///0PgIoVKzJv3jzjWGBgoPEzr1mzJsWLF0+RGJPq6feSFF26dKFr165vMCIRkfiUYImISJo0YsQIZs2aFa/t9u3b3L59m3PnzrFp0ya8vLySNcHq1KkTTZs2BSBfvnzJdt7X8b///Y+dO3cCkD9//lSfYImIpHZKsERExDBu3DgiIyON1wEBAcYSuJw5c/Lzzz/H6282m5M1vicuXLjA7NmzATCZTLRv3x5XV1esra25ePEiO3bsICgoKNnjKly4MIULF072875Lnk5iAY4cOcKwYcOM1+PGjSNHjhzG67SS6IrI20MJloiIGBwdHeO93r59u/G9jY0N5cuXj3f83r17TJw4kfXr13P27Fmio6PJnTs3bm5ueHt7x0s2QkJCaNOmDfC4UjJ//nzGjBnD1q1befjwIaVKlaJnz56UK1fuhXEeOHCAuLg4AIoXL06fPn3iHW/atClRUVGYTKYEY7du3cqCBQvYv38/t2/fJnPmzDg5OeHt7Z3g/b2sp5evPb00zd/fnwkTJgDQuHFjmjVrxrhx49i/fz/p0qWjSpUqDBo0iOzZs8eb748//mDSpEmcOnUKBwcHPvnkExo1akTdunWNPseOHXulWAMDA+nXr1+8tn79+hltjRs3ZsSIEQBEREQwf/581q5dy+nTp4mKiiJfvnx4enrSsWNHHBwcjDn++XOePn06I0aMYNeuXWTIkIG6devSu3dvYmJiGDt2LKtXr+bevXs4Ojri4+OT4DP4T/9MYh89ehTveKlSpShQoAAXLlygdu3axMbGkilTJrZu3cp7771n9Js2bRo//fQTAHXq1GH8+PGv/Bl99OgRv/32G8uWLePEiRNERESQM2dOKleuTMeOHXn//ffj9V+6dCmLFy/mxIkT3L9/nyxZspArVy5KlixJixYtcHJyeu41EJHUTQmWiIi8kmvXrvH5559z9uzZeO2hoaH89ttvrFixgkmTJlGpUqUEY+/evUvz5s25evWq0bZ7927atm3LzJkzqVix4nPP/fSyv+PHjzNp0iRq1qzJhx9+iJXV4/2bbGxsEoz76aefmDZtWry2mzdvEhQUxObNm/nuu+9o2bLlC9/769i1axfLly8nJibGaFu9ejV3795lxowZRtuSJUvo27ev8fry5ctMnTqVbdu2vdH4/ik8PJy2bdty/PjxeO3nzp1j9uzZrF69mgULFiRIIuDxz/nzzz/nxo0bADx48ID58+dz9epVrly5wr59+4y+u3fvpkOHDqxfv57MmTO/dtzvv/8+VatWZdOmTTx48IBVq1bRrFkz4/iaNWuM75s0aZJo7En5jD58+JAvv/wy3iYoAGFhYfz222+sXbuWGTNmULp0aeBxVbh///7x+t66dYtbt25x/PhxihYtqgRLJI3TLoIiIvJKfvjhByO5ypEjB8OHD2fixInG/92PiIjg22+/5cGDBwnG3rlzhyxZsvDzzz8zduxYoyIRHR3NoEGDjOrUs5QpU4Zs2bIBEBMTw7hx42jQoAFly5aldevWTJ8+ndu3b8cbs3nzZiO5ypAhA71792bWrFn4+PhgY2NDbGwsw4YN48yZM69zWV4oNDQUFxcXJk+eTJcuXYz2rVu3cvr0aQDu378fb9mbs7MzEydO5Pvvv+f8+fMWicPDw4MFCxbEu+eqU6dOLFiwgAULFtCpUycAhgwZYiRXxYsXx8/Pj2nTplGnTh0Arly5go+PT6LnuHPnDrly5WLixInxNpr4448/OHr0KP3798ff39+o3N28eZMVK1ZY5P0BfPbZZ8b3AQEBxvcXL17k4MGDwOOlr+7u7onGnpTPqL+/v5FcFShQgB9//JGZM2fSokULY56ePXsaCfUff/xhnKNr167Mnj2biRMn0q9fP6pUqYKtra3F3r+IpAwlWCIi8tJu377Nhg0bjNeDBw+mSZMm1KxZkwkTJpAhQwYAbty4webNmxOdY9y4cfz73/+mbt26jBkzxmg/e/YsR44cee75s2bNypgxY4wk64mIiAh27tzJ6NGj+fe//82pU6eMY0//gV2nTh2cnJywsbHB0dERNzc34HGy9vS262+Cvb09kyZNonr16nTt2pWiRYsax54krFu3buXu3bsAWFtbM2HCBGrWrEnLli3p0aOHReLInj075cuXj1cNLFSoEOXLl6d8+fIULlyYO3fuxEsIvL29yZ07N5kyZaJVq1ZYW1sDjys7T5LDfxozZgw1a9bk66+/JlOmTEZ769atadu2LbVr1+bjjz9OcA0soWrVqhQsWBCAPXv2GJ+HtWvXGn0aNmxIunTpEh3/os9oXFxcvM9L69atKViwILa2tjRo0ICcOXMCj+8ZfLLc9unqXJEiRTCbzdSsWZN27doxffp02rZta6F3LyIpRUsERUTkpZ07d47Y2Fjj9dP3pDg4OFCkSBEjSUrsD287Ozv+9a9/Ga9LlSpFhgwZePjwIfD4D9gSJUo8NwZ3d3c2bNjA2rVr2bFjB3v37o1X3blx4wbDhw83lt2dPHnSOLZ06VKWLl2a6LwnTpx47nlfl5OTk5GAAvGSxCdVt3PnzhltBQsWjLdpQ1LuUbOUs2fPxrvHqVevXs/se+LEiXjJIjxOhD/44APg8WYkdnZ2RkXT2dnZ6Gdvb298/8/K4+swmUy0bNmSkSNHAvD777/Tt2/feAmWl5dXomOT8hnNnTs34eHhRp8ff/zxmbGcOHGCKlWq8Omnn7J69WoePXpEz549jXOZzWaqVavGZ599RsaMGV/9TYtIilMFS0RE0qzMmTPTpEkTRo8ezbp161i/fj1Vq1Y1ju/fv/+l57x//74lQ0zgn1W39On/7/91JrY0MrGNOlKjxJaC/nOL/Cf3xyV27IkXLQ99WV5eXkZCu3TpUi5cuGDc+1WmTBkjAXzTnlwfFxcXAgICaNOmDWXLlsXe3p7bt2+zc+dORo0axbfffpss8YjIm6MKloiIvLRChQphZWVlVLH+/vtvatWqBTy+j+bp+5j+WdWAx1WKU6dOGX/cHjp0yKgMPJn/eUJDQ7lz506CKtf7779P48aN2bJlC0C8KtsHH3xgLBHr2LGjUT14WmxsLNHR0c89d3J4epe88+fPEx4ebuzUt3v3boue6+kE7unr9SSOdOnSGVWsNWvWUKRIkQRzPHjwIN7yv9QkW7Zs1KtXj4CAAG7cuMGAAQOMJK5x48bPHJeUz6iDgwP29vbcvHkTgBkzZiR6P9fT1ycuLo7ixYszYMAA4/j58+dp2LAhDx48YMOGDURERKiKJZKGKcESEZGXZmdnR40aNVi3bh3weMOLu3fvYmdnx6xZs4w/RB0cHPDw8Eh0jm+++Yavv/4agPHjxxvthQsXfuHywPPnz/Of//wHR0dHqlWrRrFixcicOTOXLl1iypQpRr+nd2Nr2rSpcT/RjBkziI2NpUKFCphMJi5dusSxY8fYsGEDo0aNwsXF5RWuiuVUrlyZLFmycPfuXaKioujWrRv/+c9/uHbtWoJnkb2upytqa9asIX/+/FhbW1O0aFEcHByoVauWsePel19+yRdffEGhQoW4c+cOYWFh7Nq1i9OnT8fblS+1adWqlXEP3pMNKWxtbalXr95zx73oM2oymfDy8jKWofbt25cOHTrw0Ucf8eDBA8LCwti3bx9BQUH8/fffAAwfPpwLFy5QuXJl8ubNS+bMmTl8+LDx30xcXBxRUVFKsETSMCVYIiLySgYPHsyJEyc4e/Ys165dS/BMpYwZM/LTTz8lWtnIli0bDx48oHv37vHara2t+f7775O8LO7AgQMcOHAg0WOZMmWKV6Xy8PDA29ub6dOnExMTw7Rp0xJs2Z5avPfeewwcONDYpn3Xrl3s2rULeLyT34s2AXkZlStXNu5JCg4OJjg4GIBRo0bRsGFDBg8ezOnTpzl+/Djnz59n8ODBCebInz+/xeJ5E0qWLImTkxN79+412mrWrEnWrFmfOSapn9Fu3bpx4MABdu7cyfXr1597HxZAZGQkQUFBz3wQdvXq1bGzs0vqWxORVEgJloiIvJKcOXMSEBDA7NmzjQcNx8TEkCtXLuNBw4ktJ4PHCcTChQv56aef2LJlCxEREZQqVYoePXpQoUKFF57bycmJsWPHEhISwoEDB7h+/Trh4eFYWVmRN29eXFxcjErL03r37k2lSpVYuHAhe/fu5datW2TKlImcOXNSqlQpqlevnmqeQdSoUSMyZsxoPGjY3t6e+vXrU7t2bWMLcEtUOZo2bcrFixdZunQpV69eTbBM0MHBgd9++41ffvmFtWvXcurUKR4+fIi9vT358uXD1dXVWB6amn322WfxEqxnbW7xRFI/oxkyZGD27NkEBASwfPlyjh8/zr1798iWLRu5c+emQoUK1KhRw+hfv359YmNj2bdvH1evXuXu3bvY2tpSuHBhatasibe3t+XfvIgkK1Ocpe8mFRERSURISAht2rQBHlc8Nm7cmMIRpW5xcXGJVvLmzZtnPCOrePHiLFmyJLlDS5Pu379PuXLliIuLI0+ePAQFBcXbdAP0GRURy1AFS0REJBXatm0bAQEBfPLJJ3zwwQfExMQQEhLCuHHjjD6NGjVKwQjThocPHxIREcHcuXONzS2aNWuWILkSEbEUJVgiIiKpUGxsLKtWrWLVqlWJHq9Rowaff/55MkeV9nTo0IGdO3car3PmzGlUqURE3gQlWCIiIqlQkSJFaNiwIfv27ePatWtERUVhZ2dH8eLFadSoEfXq1Uszz8hKDTJnzoyzszN9+/Z97uYWIiKvS/dgiYiIiIiIWIgqWJKsXFxcUv12viIiIiIiL3Lx4kXj2XpPU4IlySp//vwEBgamdBgiIiIiIq/lWY970BY6IiIiIiIiFqIES5KVbvkTERERkdcVFRmV0iE8k5YISrIymUzUKdoupcMQERERkTRs7enZKR3CM6mCJSIiIiIiYiFKsERERERERCxECZaIiIiIiIiFJEuCFRoaitlsjvdVvnz5V5qrevXqODs7A3Dy5En8/f0T3X8+OXTs2BGz2UxoaGi89s2bN2M2m/nuu+/itdesWZPSpUtz7949i8eyefNm/P39E8SSmCc/j44dOyZ6/OlrLCIiIiIiSZesm1yUKFECb29vAKytrRMcj42NxWQyYTKZnjnHwIEDiY6OBh4nWBMmTKBLly64uLi8maBfQaVKlciWLRvr169n8ODBpEuXjsOHD3PhwgVq1apF5syZLX7OzZs3s2DBAipWrEiBAgUsPr+IiIiIiLxYsi4RdHBwwM3NzfgCMJvN1K5dm27duuHs7MzRo0fjVVdmzJiB2Ww2Hk47bNgwfHx8CA0N5ZtvvgFgwoQJmM1mQkJCWLRoER4eHpQqVYpq1aoxc+bMBHEcP36cunXrUqZMGcqXL0+HDh24cuUKAP7+/pjNZgYOHEjt2rVxdXVl9erVAERFRdG7d2+cnZ3x9vZ+ZiXK2tqamjVrcuPGDXbt2gXA2rVrAahbty5RUVGMHDmSKlWqUL58ebp160Z4eDgAly5dokWLFjg7OzNq1CicnZ2pXr26cf7ExgUGBrJgwQIA2rRpg9lsBqBbt25UqFABR0dH6taty7p16+LFee/ePby9vXF2dqZ3795ERSXc7vJ5sSblWouIiIiIvEuSNcHaunWrkVx17tzZaD937hxZsmShb9++2NjYJGkuBwcH2rZtC0CdOnXw8/Pjww8/ZPTo0WTNmpVhw4bx2WefkS5dugRjra2tadSoEQMHDqRVq1Zs3boVf3//eH12795Nq1atuHfvHmPGjAFg4cKFLFu2jMqVK+Pq6sqePXueGV/dunWB/0us/vjjDzJmzEi1atWYOnUqM2fOxNPTk7Zt2xIcHMzgwYMB8PX1Zc+ePXz++efcvHmTBw8eGHM+a1yFChVwd3cHoHPnzvj5+QHg6OhI79696dWrFwB9+vQhMjLSmG/Pnj24urpSuXJlli1bxqJFixK8j+fFmpRrLSIiIiLyLknWJYJlypShe/fuAGTNmtVot7e3Z+jQoVhZWSXpHiKATJkyUbZsWebMmcO//vUv6tWrB0ChQoUIDQ1lx44dlCxZkgYNGiQYGxUVxYoVKzh27JjRdvz48Xh9/vOf/9C8eXMWLlzIuXPnANi5cyfwOFEpWLAgGzdu5K+//ko0PldXV+zt7Vm3bh0tWrTg9OnTfPzxx2TKlImgoCAAFi9ebPTftm0bACEhIeTOnZtevXoRGRnJkiVLjD7PGvf+++9TqFAhtm7diqurKy4uLjx69IiTJ0+ycuVKY0klPL7/ytbWFgAnJye8vb05f/4869atY+fOnbRp0ybe+3herEm51iIiIiIi75JkTbDs7e2pVKlSgvYcOXJgZfW4mPakChITEwPAnTt3njlfYvdqzZ07l7Vr13L48GH8/PxYtWoVCxcujNdnypQpHDt2jF69elGyZEk6duwYr7IDYGdnB0D69OmJjY2NdywuLi7ev4lJly4dtWvXZvHixYwYMQKAf//738bx9OnTM2XKFOP9Pn2O592D9qxx/xyzbds2lixZQqVKlWjfvj3z589n06ZNREVFGQlWUt7H886ZlGstIiIiIvIuSXXbtGfPnh1bW1sOHTrEqlWr4lVw/ulJFWz37t2sXLmShw8f4uvry8OHDylRogSZM2fm6tWrzxx/69Yt/vjjj3gVnud5spHG6NGjmT59Ovv27Xtu/ycJ1Z9//kmmTJmoVq0aAJ6ensTExLBkyRLCwsIIDg42KkQuLi5cvnyZsWPH8sMPP8RLvJ437sm1WLt2LZs2bTLGREREcO7cOf7+++8E8e3bt4/p06czevRoACpWrJigz/PO+TLXWkRERETkXZCsFayksLGxoVevXvj7+zNp0iTKli3LqlWrEu1brlw53Nzc2L17Nzt27GDz5s3cvXuX8ePHc//+fQoUKMC3336bYFynTp04evQoCxcupE2bNmTJkiVJsbVo0YIDBw6wceNGIiIiKF269HPvw6pYsSI5cuTg+vXreHp6kiFDBgC+/PJLHjx4wMqVK1m/fj0FChSgefPmAPTv35/r16+zcOFCGjdujLW1tRHf88Y1aNCANWvW8MsvvxAcHMyaNWuoV68eGzZswGQy4e7unuA6Ojs7s3PnTv766y8aNGhAixYtEryH550zKddaRERERORdYop70fowSVZHjhzh2LFj5M6dm02bNjF79mzat29P3759Uzo0i/Dy8uL+3qwv7igiIiIi8gxrT89O6RDw8vIydjp/WqqrYL3rHjx4wPjx47l69SrZs2endevWdOvWLaXDEhERERGRJFCClcqUK1eOjRs3pnQYIiIiIiLyClLdJhciIiIiIiJplSpYkqzi4uJSxZpZEREREUm7oiKjsLG1SekwEqUKliSr5z3jS0REREQkKVJrcgVKsERERERERCxGCZaIiIiIiIiFKMESERERERGxECVYkqz0XGsRERGRd0tUZHRKh5CstIugJCuTyUS9Cj1SOgwRERERSSYrd41N6RCSlSpYIiIiIiIiFqIES0RERERExEKUYImIiIiIiFiIEiwRERERERELUYL1GlavXk2dOnUoVaoUbm5utGnThtjYWIufJzQ0FLPZTMeOHV/Yt3r16pjN5nhfR44csUgca9aswWw24+/vb5H5RERERETeNtpF8BWFh4fTu3dvihQpwg8//MDt27fZtGlTqtiG3MbGhhEjRhiv8+fPn4LRiIiIiIi8O1TBekWhoaFER0eTN29eatWqRfv27Zk7dy7p0qUDHleSnJycGDZsGBUrVqRJkyZcu3YNAF9fX1xdXSlVqhQ1atRg0aJFxrxbtmzBy8uLMmXKULVqVfbs2RPvvFFRUbRv3x5HR0eCg4MTjS19+vS4ubkZX1mzZuX27dv4+Pjg6uqKq6srffr04fbt2wCcOHGCtm3bUrZsWTw9PZk4caKRKC5fvhx3d3c8PT0JCQmJdx5/f38qVaqEo6MjtWrVYvny5Za5uCIiIiIiaZQqWK+oaNGi2Nvbs3nzZlxcXChevDgtW7akWbNmRp+IiAju37+Ph4cHy5Yt49dff+Xrr7/mgw8+oEePHkRFRbFixQqGDBlC1apViYqK4uuvv8bOzo4+ffpw584dHj16ZMwXFxeHj48PO3fuZNy4cVSpUiXR2B48eICbm5vx+tixY/j6+rJ06VLat2+PyWRixowZwONk76uvvuLGjRv06NGDP//8k/Hjx5M7d26qVavGgAEDsLOzo1OnTsybN8+Y8/bt20yYMAEXFxe8vLy4cOHCG1keKSIiIiKSlijBekWZM2dm4cKFzJo1i+DgYA4dOsTAgQPJlSsXHh4eAFhZWfH9999z5MgRli1bxsWLFwG4cOECCxYsICIiwpjv5MmTXLhwgaioKL766itatWplHAsNDQVg27ZtxMTE8OOPP1KjRo1nxmZra8uUKVPitW3evJncuXPTt29fAFasWMGWLVs4c+YMFy5coH79+rRp04aqVasSFBTEli1byJYtG5GRkTRp0oTmzZtjZWXFwIEDAciUKRM5c+bkzJkz/PXXX5QuXZratWtb4MqKiIiIiKRdWiL4iqKjoylcuDBDhgwhKCiIr7/+Gni83O6JDBkyYGtraywbjI2N5dSpU0yfPp3ChQszdepUmjRpAjxe+vci9vb2WFlZsXLlSmJiYp7ZL126dFSqVMn4SgqTyRTv36cldl+ZtbU1S5cu5auvvgJg8ODBDBo0KEnnEhERERF5W6mC9YpOnjxJr169qFu3Lvnz52fXrl0AfPTRR0ka//DhQy5dusT27duNtsqVK2NjY8PkyZMBuHfvHuXKlSNPnjwAlCxZEhcXF0aOHMmgQYP48ccfkxxvtWrVWLJkCaNHjwbgypUrNGrUiCJFilCwYEE2bNjAvHnz+PPPPwHw8PDAyckJW1tbAgMDyZcvX7wlgvfu3WPUqFE4OztTqlQpVqxYwdWrV5Mcj4iIiIjI20gJ1ivKkSMHRYsWZdGiRdy6dYvs2bPTtWtXqlat+txxH3zwAe3atePXX39lwYIFVKlShcWLFwNQuHBhJkyYwLhx4xg1ahR2dnZUrFgx3vj27dtz9uxZFi9eTJ48efjmm2+SFG///v0B+P333wFo2LAh/fv3x9ramkmTJjF06FD8/Pyws7OjW7dueHl5YTKZ8PX1ZeTIkUybNg0XFxejQpc+fXrCwsLYuHEjDx8+5IMPPqB79+4vdQ1FRERERN42prjUsK+4vDO8vLyIvFAopcMQERERkWSyctfYlA7hjfDy8iIwMDBBu+7BEhERERERsRAlWCIiIiIiIhaiBEtERERERMRCtMmFJKu4uLi3dh2uiIiIiCQUFRmNja11SoeRbFTBkmSV2HO2REREROTt9S4lV6AES0RERERExGKUYImIiIiIiFiIEixJVnrsmoiISMqIiopO6RBE3gna5EKSlclkon6dgSkdhoiIyDtnxdphKR2CyDtBFSwRERERERELUYIlIiIiIiJiIUqwRERERERELEQJloiIiIiIiIUowUomoaGhmM1mOnbsaLTNmDEDs9lMYGBgssURGBiI2WxmxowZLzXO398fs9nMmjVrEhxbs2YNZrMZf39/S4UpIiIiIpImKcESERERERGxECVYySwmJobw8HDCw8OJiIgw2nfv3k2zZs1wdnamVq1aLF68GICQkBDMZjNDhgwBYMiQIZjNZkJCQoiIiKBbt26UK1cOJycnGjZsyIkTJwD4/fffqVOnDk5OTrRo0YJDhw7Fi+PYsWM0btyYChUqMGfOHODxM6omTZqEp6cnzs7OtG7d2pjvn5YvX467uzuenp6EhIRY/DqJiIiIiKRFSrCS2datW3Fzc8PNzc1YUnfr1i06d+5MWFgYffr0IXv27Hz33Xds3779hXOtXbuWBg0aMHDgQCpWrEhMTAwhISEMGDCAAgUK8NVXX3Hz5k06depEZGSkMXbbtm00bdoUk8nEmDFjiIqKIiAggHHjxmE2m+nRowcHDx6kc+fOREfHfzDh9evXGTBgACaTiU6dOrFr1y7LXygRERERkTRICVYyK1OmDLNmzWLWrFk0b94cABsbG27fvk3Tpk1p2bIlXbt2BWDLli3Pnev999/HysqKvXv3cuLECVxdXSlWrBibNm0CHidgfn5+nD17lqtXr3Ly5EljbJMmTWjVqhWOjo5ERkZy48YN43w+Pj60adOG6tWrc/78ec6ePRvvvHv37iUyMpImTZrQvHlz2rZta6GrIyIiIiKStqVP6QDeNfb29lSqVAmAI0eOJNrHZDIZ36dLlw54vLQQ4M6dO8axYsWKsWzZMjZt2sSuXbuYPXs2w4b931PafXx8MJvNAMTGxlKgQAGOHTsGgJ2dHQDp0z/+CDx69CjB+Z+OIzFxcXEversiIiIiIu8UVbBSgaioKOzs7AgICGDRokXG0kEPDw/y5csHwM6dO1m+fDlBQUHGuN27dxMYGIiDgwPFixcH4MqVK1SrVg2AFStWEBYWxr59+xg2bJiRVD2Lh4cHAD/++CPz5s1jw4YNFCxYkMKFC8fr53K4tI0AACAASURBVOTkhK2tLYGBgSxevNi4h0tERERE5F2nBCsVyJYtG5MmTSJv3ryMGDGC69evM2TIEFxdXcmXLx9ffPEFV69eZf78+Tg7OxvjMmTIwPbt2xk6dChz587F3d2dli1b4uLiwo8//siDBw8YMmQIv/76a7xxz+Ll5cU333zDsWPH8PPzo1SpUkyaNAlra+t4/XLkyIGvry9xcXFMmzaNMmXKWPyaiIiIiIikRaY4rfOSZOTl5UXU/RIpHYaIiMg7Z8XaYS/uJCJJ5uXllejzbFXBEhERERERsRAlWCIiIiIiIhaiBEtERERERMRCtE27JKu4uDitARcREUkBUVHR2NhYv7ijiLwWVbAkWb3o2VoiIiLyZii5EkkeSrBEREREREQsRAmWiIiIiIiIhSjBkmSlp66JiEhqFxUVk9IhiEgapk0uJFmZTFCn6Q8pHYaIiMgzrf19cEqHICJpmCpYIiIiIiIiFqIES0RERERExEKUYImIiIiIiFiIEiwRERERERELUYKVRKGhoZjN5nhf5cuXT+mwEvhnjGazmTt37lhk7hkzZmA2mwkMDLTIfCIiIiIibxvtIviSSpQogbe3NwDW1gmfiB4bG4vJZMJkMiV3aIY8efLQp08f43XGjBlTLBYRERERkXeJKlgvycHBATc3N+MLHleNateuTbdu3XB2dubu3busX7+eBg0a4OTkRP369Vm/fj0A/v7+CSpMISEhREVFMXLkSKpUqUL58uXp1q0b4eHhAPj4+GA2mxk6dCgeHh54eHiwe/fuZ8aYKVMmIz53d3esra25dOkSnTt3pkKFCri7u+Pr60tUVBQAu3fvplmzZjg7O1OrVi0WL15szDVjxgxcXFyoW7cux48fN9pjY2P57rvvqFixIqVLl6Zu3bps377d4tdbRERERCQtUYL1krZu3WokL507dzbaz507R5YsWejbty9hYWF0796d6Oho+vXrR0xMDN27d+f06dPUqVMHPz8/hgwZQoYMGbCzs6NgwYJMnTqVmTNn4unpSdu2bQkODmbw4PjP4Th06BDNmzfn8uXL+Pv7PzPG06dPGzE2btwYgG+//ZagoCC8vb2pUqUKc+fOZfLkydy8eZPOnTsTFhZGnz59yJ49O9999x3bt2/n6NGjjBo1ipw5c9K2bVv+/PNP4xxHjx5l8eLFuLm58cMPP1CjRg0ePXpk4astIiIiIpK2aIngSypTpgzdu3cHIGvWrEa7vb09Q4cOxcrKivnz5xMdHU379u359NNPMZlMDBo0iO3bt9OqVSuKFi3Kl19+yaNHj/D39ydv3rwEBQUBxKsebdu2Ld65u3Tpgru7O5MnT+bixYvPjDF//vwMGzYMAFtbW+7fv8/u3btxdnamY8eOREVFsWTJErZs2ULp0qW5ffs2nTp1omXLlhQsWJD27duzZcsW8uTJA0Dbtm1p1qwZly5dYvLkyQDkypWLjBkzcvToUbJnz46zszMuLi4WuMIiIiIiImmXEqyXZG9vT6VKlRK058iRAyur+AXBJ/dh/fN+rB9++IFt27YxcuTIeElJ+vTpmTJlCunSpQMeL8N7mp2dndHvn8eelilTpngx3r9/P9E4EvO8PnFxccb3OXLkYMWKFaxfv579+/fz7bffcvLkSXr06PHCc4iIiIiIvK2UYL0BlSpVwtrampkzZxIXF8fs2bOxtrbGzc2N+fPn8+uvv+Ls7Iy1tTUrV67E1dUVT09PDh48yJIlS3Bzc+PUqVOEhobi7u7+2vG89957VKhQgb///pupU6dy9uxZYmNj8fDwwMnJCTs7OwICAsibNy9Lly4FwMPDg2zZsgEwZ84cYmNj4+0eeObMGebMmUPJkiUpXbo0K1eu5OrVq68dq4iIiIhIWqZ7sN6AokWL8vPPP5M+fXp8fX2xsrLi559/pmjRohw8eBCAPXv20LNnT3r27MnJkyf58ssv+eKLL9i9ezdDhw5ly5YtVKhQwWIxjR49mmrVqjF16lS2bNlC69at6dSpE/b29kyaNIm8efMyYsQIrl+/zpAhQ3B1daVYsWL06dOHa9euMX/+fCpWrGjMZ2try+HDhxk+fDhjx47F2dmZDh06WCxeEREREZG0yBT39LovkTfMy8uL+1ZlUjoMERGRZ1r7++AXdxKRd56Xl1eiz4dVBUtERERERMRClGCJiIiIiIhYiBIsERERERERC9EugpKs4uK0tl1ERFK3qKgYbGz0J5KIvBpVsCRZJeFRXCIiIilKyZWIvA4lWCIiIiIiIhaiBEtERERERMRClGBJstJT10REUoeoqJiUDkFE5K2kRcaSrEwm8Gw3NKXDEBF55wXNHpTSIYiIvJVUwRIREREREbEQJVgiIiIiIiIWogRLRERERETEQpRgiYiIiIiIWIgSrLdYaGgoZrMZs9mMo6MjHh4e9OrViwsXLiRpXMeOHZMpUhERERGRt4N2EXwHlChRgtatWxMSEsKSJUsICQlh6dKlZM+ePdH+Dg4O+Pn5kTt37kSPx8TEkD69PjoiIiIiIv+kCtY7IFeuXHh5eTFy5Eg+/fRTrl27xvz58+nWrRsVKlTA0dGRunXrsm7dOgDCw8Pp2bMn06ZNA8DHxwez2czgwYOpUqUKU6dOxWw24+vra/QvUaIEPXr0SLH3KCIiIiKSGijBesdUrVoVgIMHD+Lo6Ejv3r3p1asXAH369CEyMvKZY//66y+6detG5cqVKV++PMuXLyc6OpoNGzbw6NEjGjVqlCzvQUREREQktdI6r3dMXFyc8e/JkydZuXIl0dHRxvHQ0FBsbW0THdujRw9q1KgBQMuWLenVqxdBQUGsXbuWHDly4O7u/ubfgIiIiIhIKqYK1jtm69atANy6dYslS5ZQoUIFpk+fTrVq1QCIiop65thcuXIZ39euXZvs2bMzd+5cduzYQf369UmXLt0bjV1EREREJLVTgvUOuHr1KoGBgfTr149ff/2VnDlz0qpVKwAiIiI4d+4cf//990vNaWNjQ9OmTdm1axfR0dE0btz4TYQuIiIiIpKmKMF6Bxw+fJjvvvuOP//8k/r167No0SI++eQT6tWrx5EjR1i5cuUrLe9r3rw5VlZWmM1mihUr9gYiFxERERFJW3QP1lusQIECHDt27JnH/fz84r0eO3as8f3T40aMGMGIESPi9Q0LC2Pr1q3ExsbSrFkzC0UsIiIiIpK2KcGSVxIQEMCUKVPw8PDg008/TelwRERERERSBSVY8kq6du1K165dUzoMEREREZFURfdgiYiIiIiIWIgqWJKs4uIgaPaglA5DROSdFxUVg42N/gwQEbE0VbAkWZlMKR2BiIgASq5ERN4QJVgiIiIiIiIWogRLRERERETEQpRgiYiIiIiIWIgSLElWcXEpHYGISNoWGR2T0iGIiMhz6A5XSVYmE1TuPDSlwxARSbO2TdJOrCIiqZkqWCIiIiIiIhaiBEtERERERMRClGCJiIiIiIhYiBKsNOb+/fv4+vpStWpVHB0dqVOnDgsXLkzRmNasWYPZbMbf3z9F4xARERERSWna5CINiYuLo1OnTuzcuZPKlSvz8ccfc/HiRQ4cOEDLli1TOjwRERERkXeeEqw0ZMeOHezcuZMPP/yQ6dOnY2X1uAAZGxuLr68vy5cv5969e+TOnZsOHTrQokULAMxmM4UKFcLR0ZFNmzZRpkwZJk6cSMaMGalevTrh4eE0bdqUZcuW8f777zNlyhRy5szJqVOnGDZsGPv27cPOzo62bdvSrl07AJYvX87IkSOxtramWrVqKXRFRERERERSFy0RTEMOHjwIQKVKlYzkCsDKyooPPviAHj160LdvX3LkyMGQIUMICwsz+pw7d47cuXPj5OTEtm3bWLt2rXEsIiKC+/fv4+HhwcGDB/n111+JiYmhc+fOnDx5Em9vb0qXLs2PP/7Ixo0buX79OgMGDMBkMtGpUyd27dqVfBdBRERERCQVUwUrDTGZTM88duHCBRYsWEBERITRdvLkSfLlywdAzpw56dOnDytXrmTr1q1cvHjR6GdlZcX333/PkSNHWLZsGRcvXuTMmTOcPXsWgHHjxhl9//zzT2JjY4mMjKRJkyY0b94cKysrBg4caOF3KyIiIiKS9ijBSkNKliwJwPbt24mNjTWqWCdPnmT69OkUL16cHj16sHbtWgICAoiKijLGZsuWDYB06dIBj5cVPpEhQwZsbW0TPebu7s4XX3xhvM6RIwfnz58HHt8TJiIiIiIi/0cJVhri6upKxYoV2blzJx06dODjjz8mLCyMPXv2APDw4UMuXbrE9u3bX/tcRYoUoXDhwvz999+4ubmRMWNG/vzzT2rVqoW7uzu2trYEBgaSL18+5s2b99rnExERERF5G+gerDTEZDIxZcoUWrduzfHjx/nhhx9Yvnw5tWvXpl27dly5coUFCxZQpUqV1z5X+vTpmTRpEmXLlmXy5MmMGzeO+/fv89FHH5EjRw58fX2Ji4tj2rRplClTxgLvTkREREQk7TPFaZ2XJCMvLy+u5HFO6TBERNKsbZMGpXQIIiLC479rAwMDE7SrgiUiIiIiImIhSrBEREREREQsRAmWiIiIiIiIhWgXQUlWcXG6f0BE5HVERsdga61f3yIiqZUqWJKsnvOsZBERSQIlVyIiqZsSLBEREREREQtRgiUiIiIiImIhSrBEREREREQsRAmWJCs91lpEUqvI6JiUDkFERN4CulNWkpXJBBW/HZrSYYiIJLDzJ+1wKiIir08VLBEREREREQtRgiUiIiIiImIhSrBEREREREQsRAmWiIiIiIiIhSQ5wXr06BErVqxg2LBhTJkyhbCwMHbt2sWtW7feZHwpKjQ0FLPZjNlsplixYri6utKrVy/u37//wrHVq1fH2dn5mXN27NjR4vGuXr2apk2bUrp0acqVK4eXlxerVq2y2Pxr1qzBbDbj7+9vsTlFRERERN4mSdpF8O7du7Rr147Dhw8DUKZMGUqUKEHHjh3p3LkzXbt2faNBprQSJUrwxRdfsGbNGlasWEHx4sXx9vZ+pbkcHBzw8/Mjd+7cFo0xICCA/v374+DgwNdff03WrFnZu3cvO3fupG7duhY9l4iIiIiIJC5JFayffvqJQ4cOYWVlRdz/f5BR5cqVyZAhA8HBwW80wNTAwcGBSpUq4ejoCMC9e/cAmDZtGu7u7pQqVYqqVasyYcKERMf7+/sblZ/w8HB69uzJtGnTAPDx8cFsNjN06FA8PDzw8PBg9+7dANy5c4cvv/wSJycn+vTpw8cff4zZbH7mOQAmTZpEx44dadmyJSNHjsTHxweA27dv4+Pjg6urK66urvTp04fbt28DcOLECdq2bUvZsmXx9PRk4sSJxs95+fLluLu74+npSUhISIJzPrkutWrVYvny5a98jUVERERE3gZJSrA2bNhApkyZWLdundGWLl068ubNy4ULF95YcKnF1q1bcXNzw8/Pj1y5cvH5558DkDdvXjp37ky/fv2MBOqvv/6KN3bhwoVMmDCBDh06PLfSd+jQIZo3b87ly5eNZGnixIls3ryZevXqkTNnTs6cOZPo2Bs3bnDp0iWyZMmCs7MzcXFxhIeHEx4eTmRkJAC+vr7873//o3Hjxnh5ebF06VJ8fX2Jjo7mq6++Yv/+/XTv3h2z2cz48eMJCAjg+vXrDBgwAJPJRKdOndi1a5dxztu3bzNhwgQ+/PBDhg4dyieffEJsbOxrXWcRERERkbQuSUsEb926xYcffki+fPnitVtZWRnVnLdZmTJl6N69OyEhIUyZMoWFCxfStWtXbty4wcSJE41KEMDx48cpV64cAA8fPmTIkCE0btyYb7/99rnn6NKlC+7u7kyePJmLFy8CEBISgpWVFYMHD8bGxoZly5Zx9erVBGNNJlO8f+/evYubmxsA+fPnZ+PGjWzevJncuXPTt29fAFasWMGWLVs4c+YMFy5coH79+rRp04aqVasSFBTEli1byJYtG5GRkTRp0oTmzZtjZWXFwIEDAciUKZOR9P3111+ULl2a2rVrv85lFhERERFJ85JUwcqdOzenT5/m1KlTRtv+/fs5deoUefLkeWPBpRb29vZUqlSJr776CoDNmzfz4MEDRowYQaZMmZg4cSKdOnUCMCpG8LjKly1bNnbs2MGVK1eeew47OzsA0qdP/9KVIAcHB/LmzcudO3c4cOAAmTJlYtasWdja2iZ5jn8maU97slzwadbW1ixdutS4JoMHD2bQoEEvFbeIiIiIyNsmSQlWzZo1iYqKomHDhphMJg4dOkSLFi2MY2+7q1evsnLlSkaOHAk8rgrFxcVhMpmIiori+vXrBAUFJRhnbW3NxIkTuXHjBh06dHjpap+LiwuxsbEMHTqU0aNHJ1q9euLJ8sOvvvqKOXPmEBYWFi9Rq1atGleuXGH06NGMHj2aK1eu4OHhQZEiRShYsCAbNmxg3rx5jBgxAgAPDw+cnJywtbUlMDCQxYsXM2fOHGO+e/fuMWrUKKysrChVqhS2trbPjU9ERERE5F2QpASrW7dulChRgpiYGOLi4oiOjiY2NpZixYrx9ddfv+kYU9zhw4fp2bMny5Ytw93dnT59+vDee+/Ru3dvoqKimDp1KpUrV050bNmyZRk+fDjHjh2jS5cuxMTEJPm8nTt3xsPDg9WrV3Pt2jXy5ctHlixZEu3bpEkTxo4dS65cufj5558ZNWoUJUuW5IsvvgCgf//+NGrUiN9//53ff/+dhg0b0r9/f6ytrZk0aRKOjo74+flx5MgRunXrhpeXFzly5MDX15e4uDimTZtGmTJljPOlT5+esLAwxowZw7BhwyhUqBDdu3d/iasqIiIiIvL2McUltv4rEdHR0axcuZL9+/cD4OjoSL169bCxsXmjAb7LLl68SHBwMIUKFWL//v34+flRp04dxo8fn9KhvTIvLy9CiyZ8PpiISErb+ZOWOYuISNJ5eXkRGBiYoD1Jm1zA4+VujRo1MjYyyJQpk+Wik0Q9evSI2bNnExoaSrZs2WjYsKGx7bqIiIiIiKQ+SU6wFi5cyLRp07h06RIA+fLlw9vbm5YtW76x4N51BQsWZM2aNSkdhoiIiIiIJFGSEqwJEybEe/gsPF6+NmTIEG7cuEGXLl3eWIAiIiIiIiJpRZISrF9++QWA0qVLG7sGbtiwgX379vHLL78owZIki4vTfQ4ikjpFRsdga53khR0iIiKJStJvkoiICHLmzMmCBQuwtrYGoF27dtSsWZP79++/0QDl7ZLIY7ZERFIFJVciImIJSdqm3dPTEysrK9Kn/79fPunSpcPKyuqdeA6WiIiIiIhIUiTpf9c5Ojqyfv162rVrZ+wiuG7dOu7cuUOpUqVYsmSJ0bdRo0ZvJlIREREREZFULknPwSpWrBimJKztMplMHD582CKBydupcWMv/ve/hM8LEJG0SfctiYjIu+q1n4OVxOcRizyXyQTO3/2Q0mGIiIXsGTI4pUMQERFJVZKUYG3YsOFNxyEiIiIiIpLmJSnBOnPmDJUrV07SMkEREREREZF3VZJ2EfT29sbT05OxY8dy+vTpNx2TiIiIiIhImpSkBAvg8uXLTJ06lXr16tGiRQsWLVrE3bt332RsIiIiIiIiaUqSEqx169bx7bff4ujoCMDevXv54YcfcHd3p0ePHgQHB1s0qNDQUMxmMx07djTaZsyYgdlsTnSnjqQKDAzEbDYzY8YMABYsWIC/v/9zz/umOTs7U7169USPVa9eHWdnZ+P1gQMHMJvN+Pj4vNY5/zmviIiIiIhYRpLuwXr//ffx9vbG29uby5cvs3z5ciZNmkRERARr1qxhzZo1mM1mfv75ZwoXLvyGQ7achQsXcuLECbp27ZrSoSSrgQMHEh0dndJhiIiIiIi8dZK8RBDg+PHjzJo1i5kzZ/Lw4cPHE1hZYWdnx9GjR+nfv79Fg4uJiSE8PJzw8HAiIiLiHduzZw/NmzfH2dmZOnXqsGLFCgDCw8Np1KgRzs7OODs789lnn3HixIkEc/v4+BjtZrOZ1q1bG8fu3r1Lp06dKFu2LL169Up0i/olS5bg6elJqVKlqFy5MoMHD+bRo0cAtG7dGrPZzMiRI3Fzc+Pjjz/m1KlTAISFhdGiRQucnZ0ZOXJkkq7Dk2tw7949o+348eOYzWZ8fX2NPiVKlKBHjx4AzJw5ExcXF+rVq4ePj0+86t+wYcOMKlhUVBQjR46kSpUqlC9fnm7duhEeHm5cI7PZzNChQ/Hw8MDDw4Pdu3cb16hfv364ubnh4uLCoEGDePDgQZLej4iIiIjI2ypJCdaiRYto1qwZDRs2ZO7cudy8eRN7e3s6duzI+vXrCQ4OpkSJEhw4cMCiwW3duhU3Nzfc3NziLeW7desWnTp14s6dO3Tq1In8+fPTu3dvjhw5gslkolatWvTv358OHTpw9OhRhg8fnmDuli1bkidPHgD8/Pzo3LmzcWzPnj04OztTpEgRVqxYwV9//ZVgvL29Pe3bt2fAgAG4urqyaNEiVq5cGa/PmTNnaNCgAWfOnDGWJfr6+rJnzx7atGnDvXv3XpiUPHjwwLgG7dq1M9o/+ugjypcvz/Lly4mOjmbDhg08evSIRo0acfToUUaOHEmOHDlo3bo1W7dufeb8U6dOZebMmXh6etK2bVuCg4MZPDj+c20OHTpE8+bNuXz5svFzGD58OMuWLaNx48Y0a9aM33//nfHjxz/3vYiIiIiIvO2eu0QwLCwMa2trvv/+e6PNycmJzz77jI8//hgbGxujvWjRohw+fNiiwZUpU4bu3bsDsGbNGhYvXgw8vgfs1q1b3Lp1Cz8/P6P/jh07qFu3LsHBwezdu9eoPB0/fjzRubNkycLly5epV68e8PgerCfHOnbsiMlk4uDBg4SGhlK+fPl44+/du8d///tfrl27ZrT98zx9+/Ylc+bMzJkzh4sXLwKwc+dO8uTJQ48ePYiKiuL3339/7jWwtbVlypQpwOOEbciQIcaxli1b0qtXL4KCgli7di05cuTA3d2d+fPnA9CuXTuaNWvGpUuXjDn+KSgoCMC4tgDbtm2L16dLly64u7szefJk430EBQURExNjJI6JjRMRERERedc8N8GqUaMGZcqUIUOGDNSvX59WrVpRvHjxRPv+9NNP/PTTTxYNzt7enkqVKgFw5MiRBMcbNWpEw4YNjdf58+dn3rx57Nmzh3bt2lG1alX69+/P/fv3E53/Wc/1srOzAyBdunQAxMbGJugzfPhwIiIiGDt2LNevX8fX15fIyMhE53nWHEmRLl064xpkyZIl3rHatWuTPXt25s6dy969e2nVqpUR88tInz49U6ZMeeb7ffI+0qdPH+9Yzpw5GTVqlPH66YRbRERERORd9NwE60kFKDg4OMEf9ynJycmJbNmyERwcjKOjIzExMWzatCneMr87d+6wa9cuLl++/MzYs2bNCjzeTdDR0REHB4eXiiM6OpqbN2+yfv36JI9xcXFh3bp1jB07lvDw8FdOvOBxQtO0aVP++9//AtC4cWPjHABz5szh0aNHBAQEPHMOT09PDh48yJIlS3Bzc+PUqVOEhobi7u7+3HN7enoSGBjIxo0bMZvNHDp0CCsrqwSVPhERERGRd0mS7sFKTckVQLZs2ZgyZQoFCxZkzJgxTJkyhQwZMpA/f35at26No6Mjq1at4sqVK3z00UfPnKdNmzZkz56dIUOGxFsilxT9+vUjc+bMTJo0iXLlyiV5XP/+/XF2duaXX37B1taWjBkzvtR5/6l58+ZYWVlhNpspVqwYAMWKFaNv375cu3aNhQsXGvE9SSif9uWXX/LFF1+we/duhg4dypYtW6hQoUKS3kezZs1YvXo1w4cPZ//+/S91HURERERE3kamuMS2yPv/ihUrRubMmSlRosSzJzCZmDNnzhsJTp4vLCyM4OBgvvvuOwYOHBhvJ8SFCxdSoEABHjx4wKhRowgPD+ePP/4gZ86cKRgxeHl5caZUmRSNQUQsZ8+QwS/uJCIi8hby8vJK9Bm9L3wO1v3799m1a1eix+Li4p55H5O8eQEBAUyZMgUPDw8+/fTTeMf+/vtv4/6ojz76iGHDhqV4ciUiIiIi8rZ7YYJlbW1Njhw5kiMWeUldu3Z95kOSR48enczRiIiIiIjICxOsEiVKsGjRouSIRUREREREJE17YYIlYklxcbpnQ+RtEhkdg621fpWIiIg8kaRdBEUsRbfsibxdlFyJiIjE99zfjHPnziVz5szJFYuIiIiIiEia9twEq2LFiskVh4iIiIiISJqnJYKSrOJ45mPXROQ1RMZEp3QIIiIigja5kGRmwkSZkd+ndBgib519fb9P6RBERETk/7V353FVVfv/x19HxSFJgRzACUU9R0VQUgSERCyzi0NGmUNpRppdUnPCsKsNWpZmWmFqg2nm3FcyFYe0kuuEOaVXcUgcEhXEFHPEA+zfH/4895pASIdJ38/Hg0e4h7U+e3/Y6Ke19jpoBEtERERERMRuVGCJiIiIiIjYSZ6nCG7ZsoUtW7Zw9uxZDOO/79GYTCbGjx9fIMGJiIiIiIiUJHkqsD755BOmTp1623bDMFRgiYiIiIiI/H95miK4cOFCDMOgbNmyuLm52b5q1KiBm5tbQccof1NSUhIWiwWLxcInn3xi2/7aa6/ZtufX8uXLiY6O5o8//rBHqCIiIiIiJVqeRrCuX79OjRo1WLFiBffdd19BxyQF6NtvvyUiIoIrV66watWqv93eihUrWL9+PU888QSVKlWyQ4QiIiIiIiVXnkawunfvzsWLF7lw4UJBxyMFqHbt2pw4cYKtW7eyatUqMjIyqF69um3/p59+Srt27fDx8eGFF17gxIkTACxdupSQkBCaNm1KYGAgb7zxBpmZmURHR7N+/XoAHn74Ydq1a1cUlyUiIiIiUmzkaQRr4MCB/Pjjjzz66KM0bNgQiQRMpwAAIABJREFUR0dH2z6TycRXX31VYAGK/dSvXx8XFxeWLFlCUlISjzzyCL/++ispKSl8++23TJ48mdDQUMxmM/PmzeOVV14hJiYGZ2dnwsPDKVOmDNu3b2fhwoW0aNGCDh068OOPP5KQkMDo0aOpWbNmUV+iiIiIiEiRylOB9d5773H48GEAEhISgBuF1c1FLqTkePLJJ3n77be5fv06X3zxBRMmTADgp59+AmDlypWsXLkSgNTUVNLS0rh06RKffvopqamptnYOHTpEly5dqFatGgkJCYSEhFCrVq3CvyARERERkWIkTwXW0qVLMZlMuLq64ubmRunSpQs6LikgHTt25N1338XV1ZXAwMDb9k+aNIkHHngAgKysLCpUqMD48eO5evUqU6ZM4ezZs7zzzjukp6cDqMAWEREREfkfeSqwnJycqFq1KmvWrCnoeKSAOTo6Mn78eCpWrEipUv99BS8kJIQ1a9awdOlSQkNDOXHiBD///DPz588HwGq1cv78edatW3dLezcXtli6dCm+vr74+fkV3sWIiIiIiBQzeVrkYsiQIaSmpvLLL78UdDxSCEJDQwkODr5l2xNPPMHw4cM5duwYb775JrGxsfj6+gIwatQoHB0dmTZtGi1atLjlvO7du1OjRg2io6OZPn16oV2DiIiIiEhxZDIMw/irg9q1a8fZs2exWq1UqlTptkUu/jyqIZKTsLAwEv28izoMkbvO7lffLOoQRERE7ilhYWHExMTctj1PUwRPnTpl+/7ChQu3LNeud3BERERERERuyFOB1bVrVxVSIiIiIiIifyHPy7SLiIiIiIhI7vJUYAFkZmayatUqfvnlF6pUqUKXLl04efIkDRs2xMnJqSBjlLuIgaF3RUQKQHqGlXJlHIo6DBERkXtengqsixcv0rdvX9uHDDdr1owmTZowYMAAIiIiGDRoUIEGKXcPE5pqKlIQVFyJiIgUD3lapn3SpEns27ePUqVKcXPRwcDAQMqXL8+GDRsKNEAREREREZGSIk8F1g8//MB9993H2rVrbdtKly6Nm5sbJ06cKLDgRERERERESpI8FVhpaWnUqVOHGjVq3HpyqVJcunSpQAITEREREREpafJUYFWvXp0jR46QmJho27Znzx4SExNxdXUtsODk7mPwl59rLSK5SM+wFnUIIiIikos8LXLxyCOP8NVXX/H4449jMpnYt28fPXr0sO0TySsTJh6c9npRhyFSYu2MGFvUIYiIiEgu8jSCNXjwYJo0aUJGRgaGYWC1WsnKyqJRo0a8/PLLBR2jiIiIiIhIiZCnEayKFSuyaNEiYmNj2bNnDwBeXl507NiRsmXLFmiAIiIiIiIiJUWeCqylS5fi7OxM165d6dq1q217UlIS165do0GDBgUWoIiIiIiISEmRpymCUVFRTJ8+/bbtw4cPp0uXLnYP6m6watUqOnToQNOmTQkICKBPnz5kZWX95XmzZ8/G398fi8XClClTiIuLIzo6mqSkpGyPj4mJwWKxYLFYaN68OR06dGDChAlcvXo1xz6SkpKwWCwMGDDgL+OJjo7GYrGwevXqvzxWRERERORel6cRrOxcu3aN1NRU2wcPy3+dO3eOyMhI6tWrx1tvvcWFCxdYv359nu7VjBkzSE9PZ8KECTRu3JhFixYxb948WrVqRa1atXI8r3PnzrRo0YIVK1bw5ZdfkpCQwOzZszGZTLccl5GRgYuLC5MnT6Z69ep/+1pFREREROS/ch3Baty4MY0bN8ZkMrF7927bnxs3boyPjw+nT5/GycmpsGItMZKSkrBarbi5udG+fXvCw8OZM2cOpUuXBmD79u1069YNHx8f2rdvz6JFiwDo3bs358+f58qVK7z66qvs27ePefPmAdCnTx8sFkuOfTZu3JiePXsyZ84cPDw8iI+PJz4+3jZa1aNHD/r27UubNm04d+4cw4YN4/PPPwdujFBaLBbGjRtHcHAwwcHBbN++/bY+Dhw4QMuWLXniiSe4cOEC0dHRtG7dGi8vL9q3b8/y5cvtfStFREREREqUXAsswzBsoy43v//zV/v27Qsl0JLEw8MDZ2dn4uLi8PPzIywsjG+++QaA8+fPExERwalTpxg5ciQPPPAAr7/+Olu2bCEiIoKyZcvi7OzM5MmT8fX1JSgoCICIiAgmT578l32XLl2awMBAAPbu3WvbvmvXLjw9PXnllVdyPHffvn10796d5ORkoqOjb9mXlJREv379cHV1ZebMmQBMnTqVBg0aMG7cOLp06ZKnKZAiIiIiInezXKcIDhw4ELjxD2lXV1eeeuop277y5cvj4eFBSEhIwUZYAjk6OrJgwQJmzZrFhg0b2LdvH6NHj6ZatWpkZWVx4cIFXnrpJXr27EmdOnUIDw/n3//+N6+++iplypThvvvuo2PHjgC4u7uzceNG/P398fPzu6M4/nd6YJMmTYiMjATI8X2ugQMHEhQUxPTp0zl58uQt+6ZMmYKTkxOzZs3CxcUFq9VK1apVOXr0KDt27MDb25tHH330juITEREREbnb5KnA2rp1Kw0aNLD9WXJntVqpW7cuY8fe+EDQjz/+mE8++YRff/2V+vXr33Lsn9+R+rO/2v9nmZmZbN68GQBPT0/b9mrVqv3luZUrVwagTJkyt41Gubi4cObMGTZt2kTXrl1xcHDgu+++Y82aNezfv5833niDrVu3MmnSpDuKV0RERETkbpKnRS6+/vrrgo7jrnL48GGGDx9OaGgoNWvWZNu2bQCYzWa8vLyoXLkyS5Yswc3Nje+++w6A4ODgbNuqVKkSAGvWrOHq1au0bds22+P279/PwoULiY2NJTExEX9/f/z9/W8bicqv4cOHM2/ePEaPHk3VqlVp1qwZEydOxMfHh6ZNm7JixQrOnDljl75EREREREqqXAushx9++C8bMJlMrFu3zm4B3Q2qVKmCh4cHCxcuJC0tjQceeIBBgwbRpk0bAKZNm8aECRN47733qFq1KmPHjsXf3z/btjp37szq1auZP38+GzZsyLHAWr58OWvXrsXNzY1+/foxcODAOx79yk358uWZPn063bp1Y9CgQcyfP59Tp07x448/cu3aNerXr8+QIUPs1p+IiIiISElkMnJZO7xRo0Z/3YDJxP79++0alNy9wsLCOPZI06IOQ6TE2hkxtqhDEBEREW78uzYmJua27bmOYPn6+hZYQCIiIiIiInebXAssvXslIiIiIiKSd7l+DpaIiIiIiIjkXZ5WERSxFwND75CI/A3pGVbKlXEo6jBEREQkBxrBkkJlwn4rG4rci1RciYiIFG8qsEREREREROxEBZaIiIiIiIidqMASERERERGxExVYUqgMcvxca7lHpGdaizoEERERkQKjVQSlUJkw0fbr14o6DClC63uPL+oQRERERAqMRrBERERERETsRAWWiIiIiIiInajAEhERERERsRMVWCVUUlISFosFi8VCo0aN8Pf3Z/jw4Vy+fLnA+pw5cyYWi4WYmJgC60NEREREpCRTgVXCNWnShEmTJtGyZUtWrFjBggULbjsmIyOjCCITEREREbn3qMAq4VxcXGjdujVeXl4AXLp0iaioKCwWC2+88QYPPfQQc+fOJSUlhUGDBuHr60tQUBCTJk0iMzMTgMGDB+Pr64uXlxehoaGsXbvW1v7MmTPx8/MjNDSUQ4cO2bZnZWXx+uuv06pVK7y9vQkNDWXLli2Fe/EiIiIiIsWMlmkv4TZu3EhAQAAA1apV49lnn2XSpEkA7Nixg8GDB2M2mxkxYgT79u3j+eefJzU1lc8//5zq1avTu3dvvLy8CAoK4sqVKyxevJiRI0cSHx/P0aNHmThxIg0bNqR3795MnTrV1u+BAwdYtGgRjz32GG3btuXIkSO2gk1ERERE5F6lAquEa9asGUOGDGHr1q3MmDHjlimCQ4cO5eGHH+by5cts27YNwzBuKZI2bdpEr169OHz4MLGxsVit//0A2KSkJLZu3QrAc889R7du3Th9+jTTp08HbhRzFSpU4MCBAzzwwAP4+Pjg5+dXSFctIiIiIlI8qcAq4ZydnWndujUPPvggM2bMIC4ujgYNGgA3iqCbDMOgUaNGvPrqq7Ztjo6ObNq0iaVLl9K6dWvCw8OZO3cu69ev5/r167f1ZRiG7fsqVaqwYsUK1q1bx549exgxYgSHDx9m6NChBXi1IiIiIiLFmwqsEu7MmTPExsayfft2AGrWrHnbMRUrVqRVq1Zs376d7du3U716dXbs2IGHhwdNmjQB4OrVqxw/fpydO3fazrs5IvXVV1+RlZV1y+qBR48e5auvvsLT0xNvb29iY2M5c+ZMQV6qiIiIiEixp0UuSriEhASGDRvGsmXLCAoKYuTIkdkeN2nSJNq3b8+8efOYMGECv/32G97e3gQGBtKxY0f2799PbGwsQUFBtnMaNWrEyJEjSU1NZe7cubRq1cq2r1y5ciQkJDB+/HimTJmCj48P/fv3L/DrFREREREpzkzG/877EilgYWFhnHuiUVGHIUVofe/xRR2CiIiIyN8WFhaW7efDagRLRERERETETlRgiYiIiIiI2IkKLBERERERETtRgSUiIiIiImInWqZdCpWBoUUO7nHpmVbKlXYo6jBERERECoRGsKRQmTAVdQhSxFRciYiIyN1MBZaIiIiIiIidqMASERERERGxExVYUqgM9LnWJcX1TGtRhyAiIiJS4miRCylUJkw8vSyyqMOQPFjc5f2iDkFERESkxNEIloiIiIiIiJ2owBIREREREbETFVgiIiIiIiJ2ogJLRERERETETlRg2UFSUhIWi4UBAwbYts2cOROLxUJMTMzfbj+3tmJiYrBYLFgsFpo3b06HDh2YMGECV69evaN4cxIdHY3FYmH16tV/6xpERERERO4FWkWwmMnIyKBMmTtPS+fOnWnRogUrVqzgyy+/JCEhgdmzZ2MymW5r38XFhcmTJ1O9enV7hS0iIiIiImgEy64yMjI4d+4c586du20EafDgwfj6+uLl5UVoaChr164F/jua1KNHD/r27UubNm2AG6NWfn5+hIaGcujQob/su3HjxvTs2ZM5c+bg4eFBfHw88fHx2bZ/7tw5hg0bxueffw5AVFQUFouFcePGERwcTHBwMNu3b7+tjwMHDtCyZUueeOIJLly4QHR0NK1bt8bLy4v27duzfPnyv3sLRURERERKNBVYdrRx40YCAgIICAggOjr6ln1eXl5ERkYyfPhwAEaOHEl6erpt/65du/D09OSVV17hwIEDTJw4kapVq/Lcc8+xefPmPMdQunRpAgMDAdi7d2+27edk3759dO/eneTk5NviT0pKol+/fri6ujJz5kwApk6dSoMGDRg3bhxdunQhKysrz3GKiIiIiNyNNEXQjpo1a8aQIUMAWL16NYsWLQIgMzOTw4cPExsbi9VqtR2flJREuXLlAGjSpAmRkTc+gPerr74C4LnnnqNbt26cPn2a6dOn33E8/zs98H/bT0pKyvb4gQMHEhQUxPTp0zl58uQt+6ZMmYKTkxOzZs3CxcUFq9VK1apVOXr0KDt27MDb25tHH330jmMUEREREbmbaATLjpydnWndujWtW7fG3d3dtn3Tpk0sXboUX19fvvjiC9q2bQvA9evXbcdUq1Ytx3YNw8hzDJmZmbYRL09Pzzy1f1PlypUBKFOmzG2jUS4uLpw9e5ZNmzYB4ODgwHfffcc///lPAN544w3GjBmT5zhFRERERO5GKrAK0dWrVzl+/Dg7d+7M9Tg/Pz/gxkjWokWL8rQS4f79+1m4cCF9+/YlMTERf39//P397RI3wPDhw/H29mb06NFs2rSJS5cuMXHiREqVKkXTpk0pV64cZ86csVt/IiIiIiIlkQqsQhAYGEjHjh3Zv38/sbGxBAUF5Xp8o0aNGDlyJKmpqcydO5dWrVr9ZR/Lly/n3XffJTU1lX79+jFjxozbVhD8O8qXL8/06dOpWrUqgwYNIikpiVOnTvHBBx/w9ttv4+7ubpseKSIiIiJyrzIZdzL/TORvCgsLo0zf+kUdhuTB4i7vF3UIIiIiIsVWWFhYtjPNNIIlIiIiIiJiJyqwRERERERE7EQFloiIiIiIiJ3oc7CkUBkYerenhLieaaVsaYeiDkNERESkRNEIlhQqE/Zb2VAKloorERERkTunAktERERERMROVGCJiIiIiIjYiQosKVQG+tg1e7BmWos6BBERERHJhha5kEJlwsSwnwYWdRgl3uSQqUUdgoiIiIhkQyNYIiIiIiIidqICS0RERERExE5UYImIiIiIiNiJCiwRERERERE7UYGVg1WrVtGhQweaNm1KQEAAffr0ISsrC4B58+YRHR1t9z6jo6OxWCysXr06323ExMRgsVhu+YqIiLBbjJ06dcJisditPRERERGRu4lWEczGuXPniIyMpF69erz11ltcuHCB9evXYxg3lhhfsGABv/76K4MGDbrjtjMyMihTpuBve+fOnQkJCQGgevXqBd6fiIiIiIhoBCtbSUlJWK1W3NzcaN++PeHh4cyZM4fSpUsTFRXFr7/+CoDFYqF3796cO3eOrl274uPjg4+PD7169bIdc3NEaciQIXTs2JEhQ4Zw/fp1PvjgA0JCQvD29uaZZ565pf+tW7fy2GOP4e/vz6pVq8jIyCAoKIjHH3/cdkyXLl146KGHyMzMzPYa6tatS0BAAAEBAXh6egKwbt06OnfuTPPmzenUqRPr1q0DwDAMpk2bRkhICD4+PvTu3dsW/x9//MGLL75I8+bNiYyMxGr97+cvHTlyhG7duuHt7Y2vry+9evWyUwZEREREREomFVjZ8PDwwNnZmbi4OPz8/AgLC+Obb74BoGfPnri6ugIwefJkIiIiMJlMtG/fntdee43+/ftz4MABxo8ff0ubGzdupHv37nTt2pXPPvuMzz77jAYNGjBmzBiaNGlyy7FbtmyhZ8+eXLp0iQ8++IAyZcrQrVs3Dhw4QEJCAsePH+fgwYN07tyZ0qVLZ3sN0dHRtgLriy++4MiRIwwZMgSr1cqoUaPIyMhgyJAhHDlyhCVLlvDRRx9hsVgYOnQoe/fuJSIiAqvVytSpU4mLi6Nz587UqFGDY8eO2fqYP38+//nPf4iMjGTYsGHUqFHDjlkQERERESl5NEUwG46OjixYsIBZs2axYcMG9u3bx+jRo6lWrRrBwcHcf//9JCcn07FjRwBSUlLYsGEDv/zyi20a4aFDh25p88knn6RPnz4ATJ8+HZPJxJQpU3B0dLyt/+eff57u3buzYMECjh8/DkD37t359NNPiYmJoVq1agB07do1x2vo3r07jz32GAC1a9cmLi4Oq9VKeHg4Tz/9NCaTiTFjxrBlyxa2bt0KQFRUFHXr1mX37t2sWLGCY8eO8fPPP1OqVCnGjBlD2bJlWbp0KcnJycCNUTLDMIiLi8PLy8t2fSIiIiIi9yqNYGXDarVSt25dxo4dy08//cTLL78MYJs2ZzKZbjn+66+/ZteuXTz33HN8+eWXuLq6kp6efssxN4uivKhcuTIAZcqUsS2s4erqSkhICMuXL2fVqlU0adIEs9mcYxvu7u60bt2a1q1bU7t2bdv2m7H/+Rr+al92nn32WWbPno2Xlxc//PAD3bt358iRI3m7SBERERGRu5BGsLJx+PBhhg8fTmhoKDVr1mTbtm0AtoKmUqVKwI3VBL28vGzn/fHHH2zbto3k5GTuv//+HNsPCQlh7969DB06lA4dOnDw4EH+9a9//WVcPXv2ZN26daSlpfHaa6/d0TW1bt0aBwcHvvzySwzDYPbs2Tg4OBAQEED58uVZs2YN7777LoGBgfzwww/UqVOHunXr4ufnx/79+xk3bhwuLi620Su4sdjH+fPncXd3x93dnYMHD/L777/j4eFxR7GJiIiIiNwtVGBlo0qVKnh4eLBw4ULS0tJ44IEHGDRoEG3atAGgT58+HD16lLFjx/LUU08xePBg4uPjWblyJaGhoZjNZk6fPp1j+y+++CLp6eksX76c+Ph4vL298xRXYGAg7u7unDx5ks6dO9/RNXl4ePDhhx/y0Ucf8c4771C7dm0+/PBDPDw8qFevHikpKXzzzTds3bqVpk2b8vrrr+Pg4EBERARHjhxh5cqVtGnTBnd3d9u0xbJlyxITE0NycjIVK1bkmWeeoUWLFncUl4iIiIjI3cRk3HxpSIq1ixcvsnPnTqKiomjZsmWBfA5XYQgLC6PuIC2G8XdNDpla1CGIiIiI3NPCwsKIiYm5bbvewSohEhISePHFF3F2dmbEiBFFHY6IiIiIiGRDUwRLCD8/Pw4ePFjUYYiIiIiISC40giUiIiIiImInGsGSQmVg6P0hO7BmWnEo7VDUYYiIiIjIn2gESwqVibx9xpbkTsWViIiISPGkAktERERERMROVGCJiIiIiIjYiQosKWT62LU7kZF1vahDEBEREZE7oEUupJCZeH/jM0UdRIkRGTSvqEMQERERkTugESwRERERERE7UYElIiIiIiJiJyqwRERERERE7EQFloiIiIiIiJ2owCrhzp8/z6hRo/D396dp06Y8/vjjrFq1CoC4uDiio6NJSkqyHd+uXTt8fHyKKlwRERERkbuaVhEs4QYNGsS2bdt48skn8fT05LPPPmPIkCE4OTkRFxfHvHnzaNWqFbVq1bJbn1lZWZhMJkwmk93aFBERERG5G6jAKsG2bt3Ktm3b8PHxYfz48QDUqVOHfv368a9//YuTJ08C0KdPHwAOHjxoO3fixIksWbKEWrVqMWPGDKpWrUpiYiJvv/02u3fvpnLlyjz33HP07dsXAIvFgru7O40aNSIuLo7vv/+ed955h02bNpGZmYm7uzuTJk2iYcOGhXsTRERERESKEU0RLMEOHToEcMuUv5vfX758maCgIAAiIiKYPHmy7ZgrV65w/vx52rRpw969e1m8eDEZGRlERERw+PBh+vXrh7e3N++++y4//vij7bzjx49z//338+qrr7Jt2zbWrFlD586dGT16NK1atSIjI6MwLltEREREpNjSCNZdzN3dnY0bN+Lv74+fn59te6lSpXjzzTfZv38/y5Yt4+TJkxw9epRjx44B8NFHH9mO3bx5M+3atQPA2dmZcePGUapUKQ4cOECpUqX45ZdfKFeuHP7+/jRq1KhQr09EREREpLhRgVWCmc1mAH755Rfbtpvfm83mHN+RKl++POXKlaN06dLAjXeqbgoKCuKFF16w/blKlSq3fF+q1I1Bz0aNGrFs2TLWr1/Ptm3bmD17Nm+//TbdunWz09WJiIiIiJQ8miJYgvn5+eHr68vOnTsZPXo08+bNY8yYMcCNaYGVKlUCYM2aNaxfvz7XturVq0fdunXZuXMnCQkJHD16lHnz5pGQkJDt8du3bycmJgYXFxcaN24MQEpKiv0uTkRERESkBNIIVgkXHR3NxIkTWbt2LUuXLsXDw4MPP/yQgIAAqlevzurVq5k/fz4bNmygbdu2ObZTpkwZpk2bxvjx45k+fTqlS5emSZMmtlGyPytfvjxbtmxhwYIFmEwmgoKC6NmzZwFdpYiIiIhIyWAyDMMo6iDk3hEWFkbAsApFHUaJERk0r6hDEBEREZFshIWFERMTc9t2TREUERERERGxExVYIiIiIiIidqICS0RERERExE60yIUUMkPvFd2BjKzrlClVtqjDEBEREZE80giWFLLsP5tLsqfiSkRERKRkUYElIiIiIiJiJyqwRERERERE7EQFloiIiIiIiJ2owJJCdnd+rnVm1vWiDkFEREREigGtIiiFzMT8+PZFHYTd9fJfW9QhiIiIiEgxoBEsERERERERO1GBJSIiIiIiYicqsEREREREROxEBVYRSkpKwmKxYLFYaNSoEf7+/gwfPpzLly/bvY8BAwbcti8rK4vIyEh8fHywWCxs3rz5jttPSUkhOjqadevW2SNcEREREZESTQVWMdCkSRMmTZpEy5YtWbFiBQsWLLjtmIyMDLv3m5iYyLJly6hbty6TJk3CbDbfcRtnzpxh6tSpKrBERERERFCBVSy4uLjQunVrvLy8ALh06RJRUVFYLBbeeOMNHnroIebOnUtKSgqDBg3C19eXoKAgJk2aRGZmJgCDBw/G19cXLy8vQkNDWbv29lXtrl+/Tnh4OF5eXmzYsIFOnToBkJCQwIgRI7h27VqO7fz+++8899xz+Pj48OCDD9KtWzfOnTvHU089BcC3336LxWIhJiamMG6ZiIiIiEixpGXai4GNGzcSEBAAQLVq1Xj22WeZNGkSADt27GDw4MGYzWZGjBjBvn37eP7550lNTeXzzz+nevXq9O7dGy8vL4KCgrhy5QqLFy9m5MiRxMfH2/owDIOoqCh+/vlnPvroIx566CGGDh3KlClT8PX1pWfPnri4uOTYzvLly4mPj+fll1/G1dWVvXv3kpmZeVsb3t7eRXIPRURERESKAxVYxUCzZs0YMmQIW7duZcaMGbdMERw6dCgPP/wwly9fZtu2bRiGwdSpU237N23aRK9evTh8+DCxsbFYrVbbvqSkJMqVK2c7LiMjg3fffZeHH34YgMDAQKZMmUKtWrXo2LEjmZmZObbj7u4OwJYtW2jRogX/+Mc/qFq16m1tiIiIiIjcyzRFsBhwdnamdevW/POf/wQgLi7Otq9atWq27w3DoFGjRsyaNcv2FRERwaZNm1i6dCm+vr588cUXtG3bFrgxJfB/+yhVqhSxsbE5vs+VWzshISEsXryYhx56iB07dtC3b182b96MyWSy890QERERESm5VGAVA2fOnCE2NpYJEyYAULNmzduOqVixIq1ateLQoUNs376dEydOsHTp0ltW/rt69SrHjx9n586dt53v6elJZGQkGzduZMyYMbnGk107q1ev5qeffsLNzY2GDRva4q5cuTJw4z2uFStWcO7cuTu/ASIiIiKid97IAAAX2UlEQVQidwlNESwGEhISGDZsGI6OjgQFBTFy5Eiio6NvO27SpEm88847zJs3D6vVitlspmvXrvj5+dGxY0d++OEHTCYTQUFBrFy58rbzw8PDOXbsGIsWLcLV1ZV27drdsj8wMDDHdipUqMD3339vm3YYGhpKhw4dqFChAp06dWLt2rUMHz6cefPm4eLiUjA3SkRERESkmDMZhmEUdRBy7wgLC+OpkReLOgy76+V/+6qNIiIiInL3CgsLy3YFbU0RFBERERERsRMVWCIiIiIiInaiAktERERERMROtMiFFDLjrnxfKTPrOqVLlS3qMERERESkiGkESwrZ3fm5WSquRERERARUYImIiIiIiNiNCiwRERERERE7UYElIiIiIiJiJyqwpJAVj8+1zspKL+oQREREROQupFUEpZCZ+PfPLYs6CNq02l7UIYiIiIjIXUgjWCIiIiIiInaiAktERERERMROVGCJiIiIiIjYiQqsYm7VqlV06NCBpk2bEhAQQJ8+fcjKyspXW1lZWURGRuLj44PFYmHz5s12iXHAgAFYLBaSkpLs0p6IiIiISEmlRS6KsXPnzhEZGUm9evV46623uHDhAuvXr8cw8rcSX2JiIsuWLaNJkyaEh4djNpvtHLGIiIiIyL1NI1jFWFJSElarFTc3N9q3b094eDhz5syhdOnS7Nq1i+7du+Pj40OHDh1YsWIFcKMo69q1Kz4+Pvj4+NCrVy9+/fVXADp16gRAQkICI0aM4Nq1a2zfvp1u3brh4+ND+/btWbRoka3/xYsX8+ijj9K8eXOeeuoptm+/sfLe9evXbSNh/fr149KlS4V8Z0REREREiicVWMWYh4cHzs7OxMXF4efnR1hYGN988w1paWm89NJL/PHHH7z00kvUrFmTyMhI9u/fj8lkon379rz22mv079+fAwcOMH78eACGDh0KgK+vL5MnT8bBwYGIiAhOnTrFyJEjeeCBB3j99dfZsmULW7ZsYcyYMbi4uBAVFcXp06eJiIjg/PnzLFiwgGXLlhEYGIi/vz+7du0qytskIiIiIlJsaIpgMebo6MiCBQuYNWsWGzZsYN++fYwePZqqVauSlpZGWloakydPth0fHx9PaGgoGzZs4JdffrFNJTx06BAAgYGBTJkyhVq1atGxY0d++uknLly4wEsvvUTPnj2pU6cO4eHh/Pvf/7a1OWjQIAIDAzl9+jQzZsxg9+7d/PzzzwCMHDmSOnXq8OOPP7Jjx45CvDMiIiIiIsWTCqxizGq1UrduXcaOHQvAxx9/zCeffMLevXsB6Nq1K48//rjt+Jo1a/L111+za9cu+vbtS5s2bXjttde4fPlynvozmUx52nbTzQIuv++EiYiIiIjcbVRgFWOHDx9m+PDhhIaGUrNmTbZt2waAu7s7Tk5ObNiwAS8vLzIyMli/fj0RERG2c//44w+2bdtGcnIy999/f7btN2/enMqVK7NkyRLc3Nz47rvvAAgODsYwDL788ks+/vhjfvvtN5YsWULlypVp1qwZv/32G+vWreP999+nefPm7N69u+BvhoiIiIhICaB3sIqxKlWq4OHhwcKFCxkzZgy//fYbgwYNonPnzsyYMYM6derwwQcfMGPGDMqXL0/NmjXp3bs3Xl5erFy5kpSUlFxXCnR2dmbatGm4ubnx3nvvcfbsWcaOHYu/vz8BAQGMGzeOc+fO8d5771G9enWmTZuGs7MzPXr0oEuXLrZ3tby9vQvxroiIiIiIFF8mQ/O7pBCFhYUxJOq3og6DNq22F3UIIiIiIlKChYWFERMTc9t2jWCJiIiIiIjYiQosERERERERO1GBJSIiIiIiYicqsEREREREROxEy7RLITOKxQITWVnplCpVrqjDEBEREZG7jEawpJDl/MHFhUnFlYiIiIgUBI1gSaE6efIkYWFhRR2GiIiIiMjfcvLkyWy363OwRERERERE7ERTBEVEREREROxEBZaIiIiIiIidqMASERERERGxExVYIiIiIiIidqICS0RERERExE5UYImIiIiIiNiJCiwpUJmZmfTo0YPr16/btq1bt4727dvj5eVF7969OXHiRBFGeG/ILg8Wi+WWr4iICNu+3HK0cOFC2rRpg7e3N//85z85f/58tn1mZGTw1ltv0aJFC3x9fZkwYQJZWVkAXLp0iWHDhtG8eXMCAwOZOXOm7byUlBT69euHl5cXISEhfPfdd/a+HSVKdrkbPHgwvr6+WCwWxo4dm+v5+c3l1KlT8ff3x8fHh6ioKNLT07NtP7+5TExMpEePHjRt2pQOHTqwcePGO743JdXfzame3eLpz3ndtWsXPXr0oGXLlrRs2ZJBgwZx7ty5HM/P6ZnLbz7+LLdnbseOHXTu3JmmTZvyxBNPsG/fPtu+e/nv7L+T061bt972rM6ePdu2Pz/5/rP8/o7NLd9iHyqwpMB8+OGHNGvWjF27dtGsWTMGDhxIamoqQ4cOxdHRkZEjR7J3716ioqKKOtS7WnZ5uKlDhw5MnjyZyZMnEx4eDpBrjhISEnjjjTeoX78+gwYNIi4ujnfffTfbfufOncv8+fPp2rUrHTp04MsvvyQmJsYWU2xsLC+88ALNmzdn4sSJbNmyBYA333yT+Ph4hg0bRo0aNYiKiuL48eMFeYuKrZxy5+DgwCOPPPKX5+c3l2vXriU6OpqAgAB69+7Nt99+y4wZM3KMMT+5HDZsGEeOHGHUqFE4ODjwyiuvcPHixb99z4q7v5vTm/TsFi/Z5fXYsWM4OTkxYsQIgoOD+f7773n//fezPT+3Zy6/+fiznJ659PR0Bg8ezOXLlxk1ahRnz55l8ODBZGZm3tN/Z//dnN4UERFhe1aDg4OB/Of7z/LzOza3fIsdGSIFIDk52TCbzcbgwYONTp06GcuXLzemTZtmzJo1yzCbzcbKlSsNwzCMyMhIw2w2G8ePHy/iiO9OOeXBMAzDbDYbH374oXH58uVbzsktR+PGjTPMZrOxe/duwzAMo1evXkaTJk2Ma9eu3dZ3586dDR8fHyMjI8O4du2a4enpafTs2dMwDMNo0aKFERoaahiGYfz222+G2Ww2RowYYZw/f96wWCxG//79DcMwjM2bNxtms9mYMmVKwdygYiy33BmGYcTHxxtms9l46623cmwjv7l86aWXDLPZbPz++++GYRhGcHCw0aZNm2z7yE8u9+3bZ5jNZuPNN980DMMwvvnmG8NsNhuLFy/+m3eteLNHTg1Dz25xk1Ne09PTbcdcvHjRMJvNxpNPPpltG7k9c/nJx5/l9sx9//33htlsNj7//HPDMAzjww8/NMxms7F58+Z79u9se+T05vO8cePG256z/Ob7f+X3d2xu+Rb70QiWFAiTyYTJZCI1NZXMzEx8fHz45z//SVJSEgDVq1cHwNXVFeCemnJQmHLKw03Tp0/Hx8eHkJAQfvrpJ4Bcc5TdvoyMDE6fPn1b30lJSVStWpXSpUtTrlw5nJycOHHiBGlpaVy8eNHWxs3/njhxgpMnT2IYhn4++Ovc5UV+c5mUlISDgwMuLi62fSkpKbdMaQPyncuc4rq5/W5lj5zepGe3+Mgpr2XLlrUdc3N6lq+vb7Zt5PbM5Scf2bX/v8f87zN3pz83OfVxN7FHTm964YUXaNasGU8//TRHjx4F8pfvP8vv79h7NaeFTQWWFIhq1arx6quvcuTIERITE2nXrh1DhgzBMIxbjvvzn8W+cstD//79mTp1KuPGjePChQsMGzaMq1ev3tZGbjkq6Pzdyz8feX2G7kR+c2mPPBTlz1FxYa+c6tktXv4qrzt27OC1117D09PzlinauSnK/OhZtU9Oq1SpQmRkJNOnT2fAgAHs3r2bN998M9tji/J37L2S08KmAksKzPPPP8/mzZvx8vLimWeeYdWqVTg7OwOQnJwM3HhBE6B27dpFFufdLrs8HDx4kBEjRvDII4/w9NNPExgYyJUrVzh9+jS1atUCss/RzX03t6WkpFCmTBnc3Nxu67dWrVqcOXOGzMxM0tPTSUtLo3bt2jg5OeHo6Jht+zVr1sRkMunn4//LKXd5ld9c1qpVC6vVyu+//27bV7169Vv+7y2Q71zmFNfN7Xezv5tTQM9uMZRTXrdt20a/fv2oU6cOM2fOpGLFitmen9szl598ZNc+ZP/M5eXn5l7M69/Naf369enXrx8hISEMHToUJycnEhMTgfzl+8/y+zv2Xs5pYSr9Zk7ltMjfkJiYyOjRozl//jy7du3C0dGRX3/9lVdeeYXly5dz/Phxrl+/zrx58/D29ra9pC32lVMePDw8+Prrr0lLS2Pz5s383//9H5UqVeKVV16hdu3azJ07N9scubi4sHjxYk6ePElqairffvstHTt25B//+AcxMTF07dqV++67jwcffJBr167x008/ceHCBX766Sf+85//8PLLL+Pp6Ulqairr16/HZDKxdOlS24u4DRs2ZO/evWzevJkKFSqwcOFCkpOTefvtt3Fycirq21mocsrdzb/0f/75Z3bt2sV9991HRkYGVatWpWLFilgsFtasWUOvXr2oUaNGvnJZtmxZVq1aRXJyMvv27WP9+vX07t0bf39/oqOj6dOnDw0bNqRBgwb5ymXDhg1Zu3atLf65c+eSnp7O22+/Tbly5Yr61hcYe+Q0Li6O6OhoPbvFSE55DQsLIzw8HMMwePHFF0lNTSUpKYl69eqxdetWHn74Yc6fP09wcHCuz1x+8lG7dm169+7NqFGjeOaZZ6hTp06Oz1z9+vVZvHgxBw4cwMHBgTlz5uDk5MSoUaOoVatWjj9TdzN75HTq1KmsXbuW1NRUFi9ezPbt2wkICKBjx475zndUVBQvv/wybdu2xd3dPV+/Y3PLd6lSGnexm4J/zUvuRWfPnjVefPFFo1WrVobZbDb8/PyM6OhowzAMY82aNcbDDz9seHp6Gr169brrX5YtSjnl4dChQ8azzz5rtGjRwmjevLnRq1cv28vvhpF7jubOnWsEBQUZTZs2NQYMGGB7Sff//u//DLPZbMyaNcswDMO4fv268frrrxsPPvig0aJFC2P8+PFGZmamYRg3Xg5+5ZVXDG9vbyMgIMD49NNPbe0nJycb4eHhRtOmTY3g4GDj22+/LYQ7Vfzk9gyFhIQYZrP5lq/4+HgjKyvLMJvNRpcuXWzt5CeXhnHjxedWrVoZzZs3NyIjI42rV68ahmEYH330kWE2m421a9cahpH/XB46dMh4+umnDU9PT+PRRx814uLiCuZGFiP2yKme3eInp7wuWbLktpyGhIQYhmEYW7ZsMcxms/H222/b2snpmctvPp555hnDbDYbaWlphmHk/sz9/PPPRqdOnQxPT0/j8ccfN/bs2WPbdy/+nW2PnK5atcro0qWL0axZM6NVq1bG0KFDjdTUVFsf+cn3yJEjDbPZbCQkJBiGkf/fsbnlW+xDBZYUuGeffbaoQxCj4PPw/vvvG82bNzdSUlIKtJ97UV5zd/jwYcNsNhtz5swpsFiGDBlitGnTxrhy5UqB9XEvKE451bNrP3nN6/z5841GjRrZ/qFcEAIDA42BAwcWWPv3iuKU027duhlhYWFGVlZWgfUh9lGmqEfQROTusHv3bvr370+1atWKOpR71u7du/Hw8KBnz54F2sewYcOoUKFCgfUh/1VYOdWzW7h2795NWFgYjRs3LpD2k5KSSEtLIzIyskDal9sVdE6vX7/O/v37mTVrFiaTqUD6EPsxGYaWDxEREREREbEHvc0mIiIiIiJiJyqwRERERERE7EQFloiIiIiIiJ2owBIRESlBYmJisFgsWCwWkpKSCqXPpKQkW58xMTGF0qeISEmlVQRFRETyoF27dpw8eTLXYwYOHMigQYNyPWbr1q306dMHgDlz5uDn52e3GP9s4cKFLFy4kN9++42srCycnZ2pX78+vXv3Jjg4uMD6FRG5l6nAEhERyYPGjRtTpUoVAJKTk0lJSbFtL1u2LACurq5FFt+fffXVV4wfPx6AGjVqUKlSJZKTk9mwYQPNmjVTgSUiUkBUYImIiOTBJ598Yvs+OjqaqVOnAjB16lRq1aoFQFpaGmPHjuXHH38kNTWVSpUqERAQwJAhQ6hTp84t5wG2kawnnniC9957j5kzZ7Js2TJOnz7N5cuXuf/++2nZsiXDhw+nXr16dxRvbGwsAI8//jgTJ060bT948CDp6em2P//73/9mxowZHD16lIsXL1K2bFkaNWrEgAED/rIIO3r0KB9//DHx8fFcvHiRGjVq8PTTTxMeHk6pUqVs7U+bNo3ExETS09OpUqUKjRs3Jioqitq1a9/RNYmIlAR6B0tERMQO0tPT6d27N/PmzePMmTPUrVuXy5cvExsby9NPP01ycjKurq7Ur1/fdk79+vVp1qyZrdD4+eef+e2336hSpQoeHh788ccfrF27lr59+95SFOVFVlYWAHv27GHlypWcOnUKAIvFgre3t+24X3/9lT179lCxYkUaNmyIYRjs2LGDiIgIDhw4kGP7x48f5+mnn2blypVkZGTg4eHBiRMneP/993nnnXcAOHfuHBEREezatYuKFStSr149Ll++zLp162wjgCIidxuNYImIiNjBihUrOHToEACTJ0/mscce49ChQ3Tt2pXz588ze/ZsoqKiqFOnjm3k6o033rjlHawRI0ZQt25dHBwcANi8eTPPP/88ycnJ7Ny5k4CAgDzH06tXL0aNGsXRo0cZOnQoAG5ubrRv356IiAicnZ0B6NChA926daNSpUoAXLhwgZCQEC5fvszq1atp1KhRtu3PmDGDP/74g7p167JkyRIcHR1ZtmwZkZGRzJ8/n379+vH7779jtVqpWLEiq1atokKFCgAcOHCAatWq3cntFREpMVRgiYiI2MF//vMfABwcHOjQoQMAZrMZi8VCQkICe/fu/cs2Tp06xeuvv87Bgwe5cuUKhmHY9t3piE9YWBg1a9Zk0aJFbN68mfPnz3P69GnmzJnDzp07WbJkCQBWq5WoqCh27dpFWlqabeQL4MyZMzm2v2fPHgCOHTtGixYtbtmXlZXFnj17aNu2LbVr1+bEiRO0bt0ad3d3GjRoQEhICBaL5Y6uR0SkpFCBJSIiUgycOHGCl19+2Tbi4+npSWZmJvv37we4pfDJKz8/P9sIWWJiIuPHj2fjxo3s3bvXNmVxwIABHD9+nDJlymA2mylXrhwJCQlYrdY89enk5IS7u/tt28uXL0+5cuWIiYnhu+++Y/fu3SQmJrJixQqWL19Oamoqffv2veNrEhEp7vQOloiIiB14eXkBN0aE1qxZA8ChQ4c4ePAgAE2bNgWwTZMDuHr1qu37m0UNwMyZM1myZAn9+/fPdzyfffYZO3bssI2C1a9f3xaDyWTC0dGR8+fPc/z4cQAGDx7Md999x+TJkzGZTHm+3vvuu48ZM2awePFiFi9ezJdffknPnj0JDg7m0qVLJCYm8uyzzzJp0iS+/fZbAgMDAYiPj8/3tYmIFGcawRIREbGDTp06MXv2bA4dOsSwYcOIjo4mKSmJzMxMnJ2dbaM1tWvXxsHBAavVyquvvoq7uzvh4eE0bNiQ0qVLk5mZSb9+/ahRowapqan5jmfdunV88MEH3H///dSuXZvLly/biqm2bdvi6OiIYRi4urqSnJxMdHQ0K1asICUlhTJlynD9+vVc2x8wYADr1q3j1KlThISEULduXS5evEhKSgoZGRk88cQT/P777/To0YPKlStTvXp1rFYrR48eBdAUQRG5a2kES0RExA7KlSvH119/zTPPPEPVqlU5duwYFSpUIDQ0lMWLF9s+I8vZ2Zl//etfuLm5ceHCBXbv3s3Zs2epX78+48ePp1atWlitVpycnJg8eXK+43nhhRcIDQ3FxcWF48ePc/LkSWrWrMkzzzxjW7bdZDIRHR2Nl5cXpUqVIjMzk/fff9+2AEZu6tWrx+LFi+nYsSMVK1YkMTERq9VKq1ateO2114Ab0wfDwsKoWrUqJ0+e5NSpU9SpU4f+/fvz8ssv5/vaRESKM5Pxv2/QioiIiIiISL5pBEtERERERMROVGCJiIiIiIjYiQosERERERERO1GBJSIiIiIiYicqsEREREREROxEBZaIiIiIiIidqMASERERERGxExVYIiIiIiIidvL/AKgLPi1hneXB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44">
        <p:fade/>
      </p:transition>
    </mc:Choice>
    <mc:Fallback>
      <p:transition spd="med" advTm="2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 Outlet Location Type affect Sales?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97700" y="2501900"/>
            <a:ext cx="4572000" cy="343428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Tier 3 Outlet Location Type did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contribute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the most with 39% sales.</a:t>
            </a:r>
          </a:p>
        </p:txBody>
      </p:sp>
      <p:sp>
        <p:nvSpPr>
          <p:cNvPr id="3" name="AutoShape 2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AutoShape 4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AutoShape 6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AutoShape 8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AutoShape 10" descr="data:image/png;base64,iVBORw0KGgoAAAANSUhEUgAAAjcAAAEYCAYAAACgOtfQAAAABHNCSVQICAgIfAhkiAAAAAlwSFlzAAALEgAACxIB0t1+/AAAADh0RVh0U29mdHdhcmUAbWF0cGxvdGxpYiB2ZXJzaW9uMy4yLjIsIGh0dHA6Ly9tYXRwbG90bGliLm9yZy+WH4yJAAAgAElEQVR4nO3deVxN+f8H8NfVTlIRKYXi3lIZ2ZKtyfK1jiXLGGTwNbLEWMaMDMbMGIOvfZ8xjAnDmJFt7AxGYx1biCiRooRKovV+fn/06PxKuu5Ntzhez8fDw73n3HvO+3w63fvqcz7nHIUQQoCIiIhIJsqVdQFEREREJYnhhoiIiGSF4YaIiIhkheGGiIiIZIXhhoiIiGSF4YaIiIhkheGGqAxMnjwZKpUKKpUKS5cuLetyAACnT5+WamrTpk1ZlyPVolKpEBsbW9blENFbxLCsCyAqCW3atEFcXJzWrw8ODoaXl5fWr1+3bh1SU1MBAD179kSNGjV0rvF15eTkYMuWLdixYwciIyPx/PlzmJubw8rKCs7OznB1dcXo0aOhUChKvTa5UalUr3zN4cOHi7UfnD59GmfOnAEAuLq6ol27djovIyEhAZs2bcKJEydw+/ZtPHv2DFZWVrC3t4evry+6deuG6tWr67zc4rp27RoOHToEALC3t4efn1+prTu/kJAQ6XOgXbt2cHV1LZM6qOwx3BBpITg4WPrQbNq0aZmEm/Hjx2P//v0FpiUnJyM5ORnR0dE4dOgQRowYAUND/lq/yc6cOYNly5YByA3KuoabP/74A99++y3S09MLTH/w4AEePHiACxcu4OHDh/jyyy9LrOZXuXbtmrRNTZs2LbNws23bNik42tvbM9y8w/gpSLKwePFiZGRkSM+3bt2KkJAQAICNjQ0WLVpU4PXa/GX+Jjl9+rQUbIyNjREYGAh3d3cAQExMDEJDQ3H8+PGyLFG2RowYgVatWhWaXrVq1VKvZefOnQVCS61ateDv7w9nZ2dkZGTg6tWr2LFjR6nXRfSmYbghWfDw8Cjw/OTJk9JjY2NjNG7cuMD8p0+fYvny5Th06BBu376NrKwsVKtWDd7e3hg2bBhq1aoFAFi6dKn0F2meQYMGSY8DAwMxZswYhIaG4vfff0dERASSkpLw9OlTmJqawsnJCZ07d8bAgQNhZGRU7O0LCwuTHvv4+CAgIEB63qJFC3z00UdIS0sr0GuTlJSEhQsX4tq1a7h//z5SUlKgUChQrVo1eHl5ISAgAA4ODlrXEBoaio0bNyIsLAwpKSkwNzdHgwYNMGzYsELte/HiRfzwww+4fPkykpKSYGJigsqVK8PFxQXt27dHt27ddNr+zMxMLF68GDt27EBiYiIcHR0xePBg9OnTB0Bub4i/vz+A3L/YDx8+XODw3IwZM7Bp0yYAwNChQ/HFF19ove6aNWsW2r78NmzYgKNHj+LWrVtITk5GRkYGLCwsUK9ePfTr1w/t27cHAMTGxqJt27YF3rtt2zZs27ZNqvuvv/4qcj1Pnz7Fd999Jz13d3dHcHAwKlSoIE17//33MWLECNy+fbvAe+/evYuffvoJJ06cQHx8PAwNDeHg4IC2bdtiyJAhsLCwkF6bf5/v2bMn+vTpg8WLFyMsLAwGBgZo1aoVpk2bhsqVKwMo/IfCmTNnCkyLiIiQHuuyD+U/1Lxu3TqEh4djy5YtiIuLQ9WqVeHv748hQ4YAyD0cFRQUVOD9QUFB0rSePXti9uzZRbYtyQ/DDb1zEhMTMXDgwEJfALGxsfj999/x559/YsWKFWjevLnWyzx16hT27dtXYNrTp08RFhaGsLAwnD17FitWrCh2zRUrVpQe//PPP1i/fj1atWqFmjVrSl/i+b/kAODx48f47bffCi0rJiYGMTExOHDgALZu3apVwJk3bx5Wr15dYFpSUhKOHDmCY8eOYfr06fjoo48AAFFRUfD390dmZqb02uzsbKSlpSEmJgbPnj3TOdxMnDgR4eHh0vPIyEhMnToVjx8/RkBAAJo2bYq6devi5s2biIuLw6lTp+Dt7Q0AUKvVOHjwoPTeXr166bTuV9m5cycuXbpUYNrjx48RGhqK0NBQBAUFYfDgwa+9nmPHjiE5OVl6HhQUVOhnDgAGBgZwdnaWnp85cwYBAQF49uyZNC0zMxMRERGIiIjAzp078euvv6JatWqFlnX27Fns2rUL2dnZ0rS9e/ciNTUVa9as0al+XfahF82YMaPA72tcXBxmz56NqlWrokuXLjrVQe8Ghht653z99dfSB2WVKlUwYcIEVKpUCWvXrsW5c+fw/PlzfPbZZzh06BB69eoFb29vjBs3DomJiQCAqVOnSsfy7ezsAABNmjRBtWrVUL16dVSoUAEKhQKJiYlYunQp7ty5g8OHDyMsLAz169cvVs3NmzeHsbExMjMz8ezZM8ycORNAbuh577330K5dO/Ts2ROmpqbSeypVqoSxY8eidu3aqFixIkxMTJCWloY9e/Zg586dSElJwdq1a/HVV19pXPexY8ekLyVTU1OMGTMG9erVQ0REBBYsWIDMzEzMnDkTzZo1Q+3atXH06FEp2HTs2BG9e/eGWq1GfHw8zp49W6ztv3v3LqZPnw47Ozts3rwZR48eBQAsWbIEXbt2hb29Pfr374+vv/4aQO64lLxw8++//+Lhw4cAcnv46tSpo9O68/cA5HFxcZEO//To0QN9+/ZFlSpVUL58eWRnZyM6OhqzZ89GZmYmli1bhoEDB6Jq1arYuHFjgUOmrVu3lnrhTExMNNZx5coV6bGZmRkaNmz4ytozMjIwceJEKdjUr18fw4cPR1paGhYsWICEhATExsZi2rRp+PHHHwu9PzY2Fi1atMDAgQNx9epVqUcnNDQUt27dgpOTEzZu3Ijjx49j1apVAHIHSU+dOrXAcnTdh1509+5dBAYGwsPDA2vWrJHG1QQHB6NLly7w8fHBxo0bMXPmTFy7dg1AwcOJVapUeWVbkbww3NA7JSUlBYcPH5aef/XVV/jPf/4DAGjYsCF8fX2Rnp6OR48e4dixY+jUqRPs7OxgbGwsvUepVBbqQm/atCnCw8OxYsUK3LlzB2lpaRBCFHjNpUuXih1uHB0d8e233+Lrr78u8Bd4amqq1EOwdu1a/Pbbb7C2tgaQ+4Hu5uaGTZs24erVq0hKSirwF3heTa+ydetW6XGHDh3QoEEDALlBwdvbG8eOHUN2djZCQkIwceLEAr1MdnZ2cHZ2RvXq1aFQKPDhhx8Wa/vHjx+PAQMGAAC8vb3h6+uLx48fIzs7GwcPHsTgwYPRvXt3zJ8/H0+fPsXBgweRkpKCSpUqFRiErY+Brr6+vvjxxx9x8uRJ3L9/v9BA39TUVERFRUGlUqFx48YFDplWrlxZ4yGvF5eTx8LCAuXKvfpKHqGhoXjw4AEAwMjICMuXL5fGCllaWkrB6u+//8ajR4+kQ015rKyssGLFCpiamqJNmzbYs2cPbt26BQC4ffs2nJyc0LhxY8TExEjvqVixYqFt0nUfetGHH36IMWPGSDX17dtXqgHIbcfKlSsX2PdedTiR5I3hht4pd+7cgVqtlp43atRIemxtbY3atWtLf/nlfYi/ihACw4cPl/6aLEpKSkoxKv5/PXr0QOvWrbF3716cPn0aFy9eREJCgjQ/JiYGixYtwjfffAMgt/fiVWfMaFNTZGSk9HjHjh1FDli9efMmAKBt27ZYsmQJEhMTsXbtWqxdu1Yaf9SsWTMMGjRI59OU8/+cTE1N4ebmJg2gzvuCq1ChAnr06IENGzYgIyMDu3btwoABA3DgwAEAuWOvunbtqtN6gZcPKM47HJSYmIhevXrh0aNHGpfx5MkTndf7ovxf3KmpqVCr1a8MOPn3YUdHxwKDoPO3qRAC0dHRhcJNgwYNCvQGWlpaSo912Z913YdelNcL92IN+Q/TEeXHcEP0mi5cuCAFGwMDAwQGBsLT0xNGRkZYsWIF/vnnHwAo1JNTHNbW1hgwYIDUixEREYEpU6ZIhyzyDzzOP76hVatW6N+/PywsLHDlyhV8//33JVZTnrS0NAC5f0WHhITg999/x7lz5xAdHY379+8jPDwc4eHh2L9/P3bu3Alzc/MSW3ee/v37Y8OGDQByewtcXV2lnot27doVGDirLU09AFu3bpWCTZUqVTB+/HhpHFRgYCCSkpIAoECgLq68s+MA4NmzZ7hw4UKBgKIP+YMEgAID1kty38mTtw+9qFKlStJjAwODEl8vyQ/DDb1TatasiXLlyklfNufPn5fOZklKSkJ0dLT0WicnJ+lx/jNvXvyiun//vvTYxcUFo0aNApA7iPbevXslUndERARMTU1Rs2bNAtNVKhU6dOgghZv8teVf9+effw6lUgkAr+xhepGzszOioqIAAAEBAZgwYUKh16jVamRlZQHI/dKrWrUqRo8eLc1/8uQJhg8fjgsXLiAuLg7nz59H69atta7h/PnzcHFxAZA7jiT/4OL8beLs7IxmzZrh1KlTCA8Px+LFi6V5PXv21Hp92srfxt26dUPv3r2l6UX1KmjalzTx8fGBlZWVFJhmz56NX375BeXLly/wupycHNy+fRvOzs4F9uGYmBgkJibCxsYGQG6b5q/pZWNdtJW/B+ll26TrPlRcxW1bkh+GG3qnVKpUCW3btpXOnvn666+RmpqKSpUq4eeff5bGS1hbW8PHx0d6n6WlpXQLgO3bt6NcuXIwMDCAi4tLgbONbty4gY0bN6JGjRrYsmVLgbD0OsLCwjB9+nQ0btwYrVu3Rt26dWFqaoro6GisW7dOel3eWAYAcHBwkL5QVq5cid69e+Pq1avSwE9t9e7dWzq0s2bNGqjVajRp0gQKhQL3799HREQEDh8+jLlz58LLywt79+7FunXr0LZtWzg4OMDa2hoPHjwocAuF/GdSaWPhwoUAIA0ozustMTAwkMJpngEDBuDUqVMAcq8PBADVqlVDixYtdFqnNvL/7Pfv348GDRpArVZj+fLlRfZsWFlZSY///fdfHD16FObm5rCxsSkUXvMzNzfHlClTMGnSJAC5+4Sfnx/8/f3h5OSEzMxMXLt2Ddu3b0erVq3w5ZdfomXLlqhatSoePHiArKwsBAYG4pNPPpEGFOdp3bp1oUNSusjfwxMREYEDBw7A2toaFhYWUCqVOu9DJVHHvn37YG9vDyMjIzg5OUlj0ejdwHBD75yvvvoKN2/exO3bt5GYmFjoTBgzMzPMmzevwF/ELVq0kHpHtm/fju3btwMANm7ciIYNG8LT0xMXLlxAVlaWNOalfPny8PDwwOXLl0ukbrVajTNnzhTZ82JjY4MRI0ZIzwcNGiSdCbVnzx7s2bMHQO7gZ116b3x8fDBs2DD89NNPyM7OxurVqwud0pufEAKXLl0qcrCyra0tmjVrpvX6gdxDPnlnQuUXGBhY6GrRbdu2ha2tLeLj46Vp3bt318vhjB49emD16tVISUlBXFwcxo4dCwCoU6cOKleu/NKxOM2aNZN6D+Pi4qRBvb179y5wHZuX6datGzIzM6UrFEdHR0v7W355Y4RMTEwwf/586VTwixcvFuhRA4AaNWq8dBm68PT0hJmZGZ4/f47U1FRp8K+3tzfWrVun8z5UXC1atJAGkB8/flwalzV37lx07969xNdHby7eOJPeOTY2Nti6dSvGjBkDV1dXmJmZwcjICPb29ujduze2bdtW6K/8kSNH4sMPP0TlypUL3bupXLlyWLFiBfz8/KTTgb28vBAcHKzzacdFadeuHebMmQM/Pz+4uLjAxsYGRkZGMDMzg1KpxJAhQ7B9+3bp1HQA6NevH2bMmAEnJyeYmJigVq1amDJlSqEvN21MmjQJa9euRfv27aV1V6pUCXXq1EGPHj2wZMkSqdeofv36GDp0KDw9PaXXGhsbo2bNmujXrx9+++03ncfbLFmyBEOHDoWtrS2MjIzg7OyMb775RjoEmJ+BgUGhs7L0cUgKyN2XgoOD0bx5c5ibm8PS0hLdunVDcHBwgYG4+Tk7O2POnDmoW7dusS7smNcLMmLECNSvXx8WFhYwMjKCjY0NPD09MX78eAwdOlR6fdOmTbFjxw58+OGHcHBwgJGREUxNTaFUKjFy5Ehs27YNtra2xW4DILdHdOnSpXB3dy9wZmF+uuxDxdW7d28EBATA1tZWq7PJSL4UQh+jwoiIytDNmzelM6M8PT2xefPmMq6IiEoTD0sRkWw8f/4caWlpBcYhFffaOkT09mK4ISLZ6NKli3Q/IiD3gosffPBBGVZERGWBByWJSHYsLS3RsWNHrF69usC1WYjo3cAxN0RERCQr/JNGR15eXrC3ty/rMoiIiN5qcXFx0rWoShrDjY7s7e2lO/oSERFR8ejjRrZ5OOaGiIiIZIXhhoiIiGSF4YaIiIhkheGGiIiIZIXhhoiIiGSF4YaIiIhkheGGiIiIZIXhhoiIiGSF4YaIiIhkheFGR7wTFxERvUsysrLLugSd8fYLOlIogFYB35Z1GURERKXi+A/TyroEnbHn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F4YaIiIhkheGGiIiIZIXhhoiIiGSl1MJNbGwsVCoVAgIC9Lqe06dPQ6VSFfjXvXt3je+JjIzE0qVLcfr0ab3WRkRERPpnWNYF6EvLli3h5+cHALCwsND42sjISCxbtgyBgYHw8vIqjfKIiIhIT96Iw1I3b97Exx9/jIYNG8LX1xfLly+HEAJbtmyBSqXC33//jcTERKhUKkyfPh0A4Ofnh9atWxe5TFtbW3h7e8Pb2xsNGzbE48eP0aNHD3h6esLT0xP9+/fHzZs3ERsbi08//RQAsGzZMqhUKvbgEBERvcXKvOcmKysLI0eOxKNHjzB+/HicOHECS5YsQbVq1dCoUSMAwKVLl5CRkSE9fvbsGSIiItChQ4cil/vHH3/gjz/+AAD07NkTX3zxBdq3b4+qVasiMTERP/30E2bNmoXly5fj448/xi+//IIOHTqgQ4cOqFOnjv43nIiIiPSizMNNdHQ07t69i65du2LQoEFo3bo1jhw5gr///hu9e/eGtbU1Ll68iOfPn6Nly5Y4efIkTp06hezsbCn8vEzbtm0xcOBAAEDVqlWRmZmJ48eP4+LFixBCAABu3LiB8uXLo2HDhvjll19Qt25ddOnSpVS2m4iIiPSjzMNNHoVCUeD/PI0bN8bJkyeRlpaG3r17IzIyEsHBwdK8otja2qJ58+bS83nz5uHChQsYPHgwWrdujSlTpiAtLe2l6yQiIqK3V6mPubl16xbmzZsn/bOzs4OjoyMOHz6M9evXY/bs2QAAHx8fAECjRo2QmpqKixcvwtPTEw0aNMDJkydhaWkJpVKp8/qfPHmCs2fPIj4+XpqWN+D433//xe7du5Genl4CW0pERERlodTDTUxMDFavXi39U6vVWLFiBTw8PLBgwQJcu3YNY8eOlc50yuudqVixIpycnODp6QkA8PT01KnHxd/fHx4eHtizZw8SEhIKBKNGjRrB29sb586dw4QJE5CcnFyCW0xERESlSSHyBqCQVvz8/JBo41nWZRAREZWK4z9M08ty/fz8EBISopdlvxGnghMRERGVFIYbIiIikhWGGyIiIpIVrcKNq6sr+vXrV2h6UFAQ+vTpU+JFERERERWXVte5KWrMcUREBK5du1aiBRERERG9Do3hJigoSHocExNT4Pnz589x/fp1mJiY6K86IiIiIh1pDDfbtm2TriWTlJSE7du3F5gvhICLi4v+qiMiIiLSkcZwY2dnBwC4f/8+jIyMUKVKFWmemZkZnJycMG7cOP1WSERERKQDjeHmr7/+AgC4uLigXr162Lx5c6kURURERFRcWg0oPnz4MIyNjfVdCxEREdFr0yrc2Nvb4+TJk1i/fj0ePnxY4OwphUKBWbNm6a1AIiIiIl1oFW5WrlyJJUuWFJouhGC4ISIiojeKVuFm06ZNEELA0NAQlStXhoGBgb7rIiIiIioWrcLN06dPYW1tjd27d8PKykrfNREREREVm1a3X2jTpg0MDQ1hYWGh73qIiIiIXotWPTdubm7Yt28fBg4ciE6dOhUKOT169NBLcURERES60irczJkzBwqFAhcvXsTFixcLzFMoFAw3RERE9MbQKtwARd88k4iIiOhNovVF/IiIiIjeBlpfxC9PSkoKsrOzUblyZb0VRURERFRcWp0tBQAHDhxAx44d0axZM4wePRqHDx/GoEGDcOzYMX3WR0RERKQTrXpujhw5gnHjxkGtVkvT6tWrh7Nnz8LGxgY+Pj56K5CIiIhIF1r13KxcuRJCCPTp00eaVr16dVSpUgVhYWF6K46IiIhIV1qFm+vXr8PR0RHffvttgelVqlTBgwcP9FIYERERUXFoFW6MjIyQlZVVYFpOTg7u378PIyMjvRRGREREVBxahRs3Nzfcv38fkyZNAgA8evQIY8aMQXJyMjw8PPRaIBEREZEutAo3w4cPBwD8+eefUCgUiI2NxV9//QWFQoH//ve/ei2QiIiISBdahZuWLVti4cKFsLOzgxACQgjY29tj/vz5aNmypb5rJCIiItKa1rdf6NixIzp27IjHjx8DAKytrfVWFBEREVFxadVz07ZtW4wdOxZAbqjJCzYLFy7EuHHj9FcdERERkY606rmJi4uDjY1Noen//PMPrl69WuJFERERERWXxnCzbNky6XF8fHyB58+fP0dERARPBSciIqI3yivDjUKhgEKhQEJCApYvX15gvhACKpVKrwUSERER6eKVh6WEEFAoFBBCFJhuamoKJycnfPnll3orjoiIiEhXGsPN9evXAQAuLi5o0KABNm/eXCpFERERERWXVgOKg4ODYW5uru9aiIiIiF6bVuGmadOmiI6Oxm+//YaHDx8WOkQVGBiol+KIiIiIdKVVuPnjjz/w1VdfQa1Wv3T+uxRuhACO/zCtrMsgIiIqFRlZ2TAx0vqav28ErapduXIlcnJy9F3LW0GhKOsKiIiISs/bFmwALcPNo0ePULFiRWzYsAF16tSBgYGBvusiIiIiKhatbr/g5eWFSpUqQaVSMdgQERHRG02rnpuOHTti2rRpGD9+PLp27QoLC4sC85s0aaKX4oiIiIh0pVW4CQoKgkKhwL59+7Bv374C8xQKBcLDw/VSHBEREZGutB4l9OLp30RERERvIq0v4kdERET0NtD6In558npwFDwnmoiIiN5AWp0tBQDHjx9Hr1694O7uDnd3d/Tu3RuhoaH6rI2IiIhIZ1qFm5MnTyIgIADh4eHIyclBTk4Orly5goCAAJw+fVrfNRIRERFpTavDUqtWrYJarUbNmjXh6+sLADhy5Aju3LmDVatWwcvLS69FEhEREWlLq3Bz5coVWFlZISQkBBUqVACQez+pdu3aISwsTK8FEhEREelCq8NSmZmZsLCwkIINAJibm8PCwgJZWVl6K46IiIhIV1r13NSsWRNRUVGYOXMmunbtCgD4888/ERMTg7p16+q1QCIiIiJdaBVu/Pz8MHfuXGzcuBEbN26UpisUCvj5+emtOCIiIiJdaXVYavDgwejVqxeA3Ovc5F3rplevXhg8eLDeiiMiIiLSlVY9N+XKlcN3332HESNG4MqVKwAAd3d3ODg46LU4IiIiIl1pDDdqtRrPnj2DoaEhTE1N4eDgIAWa9PR0PH36FOXLl0e5clpfC5CIiIhIrzSmkh9++AFNmjTBrl27Cs37448/0KRJE6xatUpvxRERERHpSmO4OXz4MAwNDdG9e/dC8/r27QsjIyMcOnRIb8URERER6UpjuLl79y4cHR1hbGxcaJ6xsTEcHBwQGxurt+LeRAKirEsgolKQmcNreBG9rTSOuXn+/DnS0tKKnJ+Wlob09PQSL+pNpoAC/9kcVNZlEJGeHej3fVmXQETFpLHnxtbWFgkJCThz5kyheWfPnkV8fDxsbW31VhwRERGRrjT23DRr1gwxMTEYM2YMRo8ejcaNG0OhUODff//F8uXLoVAo0Lx589KqlYiIiOiVNIabYcOGYdeuXXjy5Am+/75gF60QAmZmZhg6dKheCyQiIiLShcbDUo6Ojli0aBEqVKggXZk475+5uTkWLVoER0fH0qqViIiI6JVeeYViHx8fHDx4EHv27EFUVBSEEKhTpw46d+4MKyur0qiRiIiISGta3X7BysoKAwYM0HctRERERK+N900gIiIiWWG4ISIiIllhuCEiIiJZYbghIiIiWdEq3Gzfvh3Hjh0rND02NhaRkZElXhQRERFRcWkVbiZPnoyVK1cWmj5x4kR069atxIsiIiIiKq5iH5ZKT09HYmIihOBdsomIiOjNofE6N66urgAAhUKBS5cuSc/zs7S01E9lRERERMWgMdzk9cooFIoie2jat29f8lURERERFZPGcBMYGAgAWLZsGWxtbdG7d29pnqmpKZycnODr66vfComIiIh0oFW4OX36NOrUqSM9JyIiInpTaXVvqfXr1+u7DiIiIqISoVW4yc7OxsKFC7Fnzx48ePAAarVamqdQKBAeHq63AomIiIh0oVW4WbFiBdasWaPvWoiIiIhem1bXudm9ezcUCoV0wT5bW1v4+PigUqVKGDlypF4LJCIiItKFVuHm3r17sLW1xdy5cwHkhpuVK1fC1NQUGRkZei2QiIiISBdahRtDQ0NYWVkBAIyMjPDw4UOUK1cOhoaG2Lp1q14LJCIiItKFVuHG2toaiYmJAAA7OzvExcWhU6dOiIuL4+0XiIiI6I2iVbhRqVRITExEVFQUOnToACEEoqOjAQBt2rTRa4FEREREutDqbKn58+cjPT0d5qxQ2a8AABhoSURBVObmGDduHMzMzHDp0iWoVCqMGDFC3zUSERERaU1juNm+fTusrKzg4+MDMzMzPH36FAYGBjxDioiIiN5YGg9LTZ48GStXrpSeN27cGEOGDNF7UURERETFpdWYGyIiIqK3BcMNERERyQrDDREREcnKK8+WCg8PR9u2bYt8rlAocOjQIf1UR0RERKSjV4abrKwsxMXFSc8zMzMLPFcoFPqpjIiIiKgYNIabJk2alFYdRERERCVCY7hZv359adVBREREVCI4oJiIiIhkheGGiIiIZKXUwk1sbCxUKhVUKhVcXFzQvHlzzJw5E2q1Wi/rCwkJgUqlwpo1a/SyfCIiInozlXrPTb169TBnzhw4Ojpi/fr12L9/f2mXoFF2dnZZl0BERESvodTDTdWqVdG9e3f0798fAHD37l2kpqYiKCgI3t7e8PLywrRp0/Ds2TMAwPXr1/HBBx+gcePGWLhwIVQqFfz9/QHk3vtKpVLh8uXLAABPT0+0adPmpesdO3YsmjRpAg8PD3Tu3BkHDx4E8P89Sv369cPgwYPRunVrfTcBERER6dErr3NT0rKzs/Hw4UOcOXMGAODh4YFZs2Zh586d+Pjjj1GuXDmsWbMGFSpUwOTJkxEUFISoqCiMGzcO58+fL/Z6PTw80LJlSzx79gxbtmzB559/jlOnTknzL1y4gGHDhqFTp06vvY1ERERUdko93ISGhqJFixYAgI8//hje3t4YP348srOzC4yP+eeff5Camorw8HA0bNgQw4cPx+3bt3HkyBGd15mTk4PIyEjs3r0bWVlZ0vTY2FiYmJgAyD1cNmnSpNfcOiIiIiprpR5u3nvvPQwePBjz5s3Dr7/+Cj8/PwCAjY0N5s6dK73O2NhYelzUVZDLlcs9qpaTk4PMzEykp6e/9HX//PMPtm/fjubNm2Po0KHYsGEDjh49iszMTCncVK1atUS2j4iIiMpWqYcbKysrdO7cGSYmJhg1ahQWL14MX19fhISE4K+//oJKpcLVq1dRrlw5NG7cGPXq1cPFixfx008/4d9//y2wLHt7ewDAjh07sGfPnleeefX8+XPcuXPntQ5vERER0ZutzK5z07ZtW7i5ueHIkSP4+OOP0adPH+zduxezZs1CWFgYGjVqBAD4/vvv4ezsjLVr18LR0REAULFiRQBA37594eHhgV27dkGtVsPU1PSl62rRogW6dOmCa9euYffu3WjZsmXpbCQRERGVOoUQQpR1EZqcPn0ajx49gqWlJUJCQrBr1y5MmzYNAwcOLJN6/Pz88LSvqkzWTUSl50C/78u6BCJZ8/PzQ0hIiF6WXeqHpXSVnJyM77//HklJSahWrRoCAwOl08iJiIiIXvTGh5sOHTqgQ4cOZV0GERERvSV4byk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YYbIiIikhWGGyIiIpIVhhsiIiKSFcOyLuBtIyBwoN/3ZV0GEelZZk4WjA2MyroMIioG9tzoSAFFWZdARKWAwYbo7cVwQ0RERLLCcENERESywnBDREREssJwQ0RERLLCcENERESywnBDREREssJwQ0RERLLCcENERESywnBDREREssLbL+goLi4Ofn5+ZV0GERHRWy0uLk5vy1YIIYTelk5ERERUynhYioiIiGSF4YaIiIhkheGGiIiIZIXhhoiIiGSF4YaIiIhkheGGiIiIZIXh5hVycnLQr18/ZGZmStMOHTqE9u3bw8PDA/7+/rh7924ZVqi9F7flwoUL6NevHxo3bozGjRtjzJgxePz4cZHvX7ZsGZo1awZPT09MnjwZGRkZAIDs7Gx8/fXXaNSoEZo0aYI5c+ZArVYDAJ4+fYoJEyagQYMGaNGiBdasWVPk8qOiotCvXz+4u7ujQ4cOCA0NleadO3cOH3zwAdzd3dGzZ09cvXpVmlfSP4+X/cwB4PHjx/Dy8oJKpdK4HZrq2bx5M1q3bo369etj5MiRSEpKkuYV1b4v0tSmCQkJGDZsGDw8PODr64sdO3ZI8zS1b3G9rK3u37+PkSNHokGDBmjUqBEmTpxY5PuL0x6a9rcXFbc9NO1vxfViWwkhMH/+fLRs2RIeHh7o2LEj9uzZU+T75d5WL9uXxo4diyZNmkClUuGbb74p8Hpd1iu3ttOlrW7fvg1/f394eXnB09MTQ4YMQUxMjPzbSlCRFi5cKNzc3IRSqRQuLi5i9OjR4sGDB8Ld3V306NFDBAcHiwYNGoj+/fuXdamv9LJtCQkJEQEBAWLTpk1iwoQJQqlUismTJ7/0/QcOHBBKpVKMGzdOzJ8/XyiVSrFo0SIhhBA///yzUCqV4ptvvhFffvmlUCqV4vfffxdCCPHtt98KpVIplixZIkaNGiWUSqU4ceLES9fRrVs30aRJE7FhwwbRpUsX0bBhQ/HkyRORnp4umjdvLnx9fcWGDRtEy5YtRZs2bUR2dnaJ/zxe1k55JkyYIN577z2hVCrFTz/99NL3a6rn6tWrQqlUisGDB4sff/xRuLq6ikmTJr2yfV+kqU1HjBgh3NzcxNq1a0X//v2Fi4uLuH37tsb2Lcm2UqvVomfPnqJ+/fpiyZIlYtOmTWLmzJkvfX9x20PT/vai4rSHpv2tJNsqNDRUKJVK0bNnT2lf8fDwEJmZme9cWxX1ezdhwgQxefJkoVQqxddffy29Xpf1yq3tdG2rU6dOiQEDBoj169dLnx0DBw586bLl1FYMN0WIj48XSqVSjB07VnTt2lXs2rVLrFixQvoh7tmzRwghxKRJk4RSqRR37twp44qLVtS2ZGRkSK9JTU0VSqVS9OrV66XLGDFihFAqleLRo0dCCCF8fHxE69athRBCfPDBB8LT01NkZ2eL9PR04ebmJj766CMhhBCNGjUSnTt3FkIIERMTI5RKpfjss88KLT/vl2rGjBlCCCF+//13oVQqxZYtW6RfqtWrVwshhFi0aJH0hV6SP4+i2kkIIY4ePSoaNGggli5dqjHcaKon74Pl0qVLQggh+vfvL+rVqyfS09M1tu+LimrTpKQkoVKpxCeffCKEEOLEiRNCqVSKhQsXamzf4iiqrfLWuWDBApGeni7UanWRyyhue2ja3/Irbnto2t9Ksq3+/vtvaXpkZKRo1aqVaNas2Us/sOXcVpp+74TI/XJ+8Qtbl/XKqe2K01b5P+eFEKJp06aiWbNmL12+nNqKh6WKoFAooFAokJiYiJycHHh6emLkyJGIjY0FAFSrVg0AYGtrCwBv9KGporbF2NhYek1e91+TJk1euozY2FgYGRnB2toaQO52JyQkIDMzE7GxsbCxsYGBgQFMTExgaWmJu3fvIjk5GampqVJb5f3/srYqql1jY2M1tnlJ/jyKaqe0tDTMmDEDEydOhJ2dncZl6FprdnY27t+/r7F989PUpnFxcRBC6NROedNLqq2ioqIAAAcOHMB7772Hhg0bIjg4WOu20qY9itrfXlTc9ijp3/Gi2qply5YYMGAA9u3bh86dOyM5ORnz58+HgYHBO9VWRbWPJrqsV05tV5y2yv85f/nyZSQnJ2v8nJdLWzHcFKFq1ar44osvcOvWLURFRaFNmzYYN24cxAt3q3jx+ZvoVdty7tw5TJkyBW5ubggMDNRqmfrebk3LL+68VymqnVavXg1TU1O0aNECjx49ApAbMlJSUl65zLLYjtJYflFtlRfGDA0NsWzZMtSoUQOzZs1CdHR0mdb7OsvXV1vdunULO3fuRMuWLbFs2TJUqVIFkydPxrNnz165TDm1lbaftZqU1Gvf9LZ7nbaKiorCyJEjYW9vj6lTp77y9SVRr76Wr826GW40GDJkCE6cOAEPDw8MGDAAe/fuhZWVFQAgPj4eQO7gKABwcHAoszq18bJtiYiIwNmzZzFs2DA4OjpizZo1qFChwkvfX6NGDWRlZUlf7gkJCahWrRqMjY1Ro0YNPHjwADk5OcjIyEBycjIcHBxgaWkJc3NzrdqqRo0aAAq3a40aNYqc5+DgoHFeSbVTZGQkbt26hY4dO2LevHkAgB9//BEbN27Uejvy15o3LSEhAYaGhqhevbrG9s1PU5va29tDoVDo1E5500uqrfK+mN9//320a9cO77//PoQQL+0hKm57FLW/vai47VHS+1RRbbV3716kpqaiW7duaN++Pby9vZGQkIDIyMh3rq2K+nwqii7rlVvb6dpWABAZGYlBgwbB2NgYv/zyC6pWrfrS18mprQxmzJgxQ2OrvKOioqIwdepUJCUl4cKFCzA3N8fNmzfx6aefYteuXbhz5w4yMzOxceNG1K9fH0OHDi3rkotU1Lb4+flh6NChEEJg+PDhSExMRGxsLGrXro3Tp0+jbdu2SEpKgo+PD4yNjbF3717Ex8fj6tWrOHr0KPz9/dGsWTOkp6fjyJEjSElJwZEjR3D58mWMHj0abm5uSExMxNGjR6FQKLB9+3bcunULQUFBcHBwgL+/P4KCgjBgwAA4Ojri4MGDuHDhAsqXL48NGzYgIyMDM2fOhLOzM7Zs2YLr16/DyMgIwcHBsLS0RFBQEGrUqIENGzaUyM+jqHaaM2cOWrZsiU6dOqFy5cq4fPkyevTogQ8//BDW1tZQqVTYv38/+vfvDzs7uyLrsba2xpYtWxAXF4fExERs27YNXbp0QadOnTS279KlSzFo0CDUrVsXderUKbJN69atiytXruDEiRMwMzPD5s2bER8fj5kzZ6Ju3bpFtq+JiUmJtdXUqVNx4MABxMbGwtTUFL///jsyMzMxceJEPH78GE2aNMGVK1fwwQcfFLs9NO1vkydPxujRo/H++++jZs2axWoPTftbuXK6/z1YVFu1atUKJ0+exMOHD6FWq/Hbb78hKysLn376KR49evTOtFVR7ZP3JX7mzBlp3dnZ2bCxsYFKpSpyvffu3ZNt2xWnrZ48eYKPPvoIycnJGDZsGJ4/f46bN29CqVQiNjZWtm3FAcVFePjwoRg+fLho2rSpUCqVwsvLSyxdulQIIcT+/ftF27ZthZubm+jfv/8bPZhYiKK3ZevWrUKpVBb45+vrK4QQ4uTJk0KpVBY402XRokWiadOmokGDBmLSpEni+fPnQgghMjMzxfTp00XDhg1Fo0aNxKxZs0ROTo4QIneg8qeffirq168vvL29xQ8//CAtb8CAAUKpVIrk5GQhhBA3btwQffv2FW5ubuI///mPOHbsmPTaM2fOiK5duwo3NzfRvXt3ERYWJs0rqZ+Hpp95nrw2yxtQrFarhVKpFN26ddOqnryR/u7u7iIgIEAanKepfRcvXiyUSqU4ePDgK9s0Pj5eDB06VLi7uwsfHx+xbds2aZ6m9i3Jtjp79qzo2rWrcHd3F926dROhoaFCiP8f/Dxy5MjXag9N+9vnn38ulEqlCA8Pf6320LS/lVRbqdVqMXfuXGn7O3XqJA1Ef5faStO+5OvrW+gz6tSpUxrXK+e2K05b5Q0yfvGf3NuK4UYLRZ029zbSdlt+/fVX4eLiIu2Q+tCiRQsRGBiot+W/Dm3bKTIyUiiVShEcHKy3WsaNGydat24tnj17prd1vA5t2+rYsWNCqVSKw4cP662WPn36CD8/P41naZUltpVmJfFZ+660HdtKM0Od+1jpnXDp0iX4+fnB1dVVL8uPjY1FcnIyJk2apJfll5ZLly7ByckJH330kV7XMWHCBJiZmeltHaXh0qVL8Pb2Rps2bfSy/MzMTFy7dg0///wzFAqFXtZRWthWxce2056c20ohxFtwug8RERGRlni2FBEREckKww0RERHJCsMNERERyQrDDRG9dUJCQqBSqaBSqYp9CwldxcbGSusMCQkplXUSUfHwbCki0lqbNm0QFxen8TWBgYEYM2aMxtecPn0agwYNAgAEBwfDy8urxGp80ebNm7F582bExMRArVbDysoKzs7O8Pf3h4+Pj97WS0Rlh+GGiLTm6uqKKlWqAMi9FHreZdBdXV2lW0Xk3dTuTfDLL79g1qxZAAA7OztYWFggPj4ex48fx3vvvcdwQyRTDDdEpLXly5dLj5cuXYply5YBgHSTTCD3pqLffPMN/vrrLyQmJsLCwgLe3t4YN24cHB0dC7wPgNSD07NnT8yePRtr1qzBzp07cf/+faSlpaFixYpo3LgxJk6ciNq1a+tU7+7duwEA3bt3x9y5c6XpERERyMjIkJ7//fffWLVqFaKjo5GamgpjY2O4uLggICDglQEoOjoaS5YswalTp5Camgo7Ozv07dsXQ4cOlS4N//fff2PFihWIiopCRkYGqlSpAldXV0yePPmNvy8d0duIY26IqMRkZGTA398fGzduxIMHD1CrVi2kpaVh9+7d6Nu3L+Lj42FrawtnZ2fpPc7OznjvvfekL/kzZ84gJiYGVapUgZOTE548eYKDBw9i8ODBBQKJNtRqNQAgLCwMe/bswb179wAAKpUK9evXl1538+ZNhIWFoUKFCqhbty6EEDh37hxGjRqF69evF7n8O3fuoG/fvtizZw+ys7Ph5OSEu3fv4n//+x++++47AMDjx48xatQoXLhwARUqVEDt2rWRlpaGQ4cOST1fRFSy2HNDRCXmzz//xI0bNwAACxYsQMeOHXHjxg306NEDSUlJWLduHSZPngxHR0epx+arr74qMObms88+Q61atWBkZAQAOHHiBIYMGYL4+HicP38e3t7eWtfTv39/BAUFITo6GuPHjwcAVK9eHe3bt8eoUaNgZWUFAOjQoQP69OkDCwsLAEBKSgp8fX2RlpaGffv2wcXF5aXLX7VqFZ48eYJatWph69atMDc3x86dOzFp0iT8+uuvGDZsGB49eoSsrCxUqFABe/fula40ff369SLvzkxEr4fhhohKzOXLlwEARkZG6NChAwBAqVRCpVIhPDwcV65ceeUy7t27h+nTpyMiIgLPnj1D/ouo69rT4efnB3t7e/z22284ceIEkpKScP/+fQQHB+P8+fPYunUrACArKwuTJ0/GhQsXkJycLPX4AMCDBw+KXH5YWBgA4Pbt22jUqFGBeWq1GmFhYXj//ffh4OCAu3fvonnz5qhZsybq1KkDX19fqFQqnbaHiLTDcENEb4y7d+9i9OjRUk+Hm5sbcnJycO3aNQAoEDq05eXlJfUMRUVFYdasWQgNDcWVK1ekw2QBAQG4c+cODA0NoVQqYWJigvDwcGRlZWm1TktLS9SsWbPQdFNTU5iYmCAkJAQ7duzApUuXEBUVhT///BO7du1CYmIiBg8erPM2EZFmHHNDRCXGw8MDQG5PyP79+wEAN27cQEREBADA3d0dAArcBPT58+fS47xAAQBr1qzB1q1b8cknnxS7nh9//BHnzp2Ten+cnZ2lGhQKBczNzZGUlIQ7d+4AAMaOHYsdO3ZgwYIFWt3oL297y5cvj1WrVmHLli3YsmUL1q5di48++gg+Pj54+vQpoqKiMHDgQMybNw/btm1DixYtAACnTp0q9rYRUdHYc0NEJaZr165Yt24dbty4gQkTJmDp0qWIjY1FTk4OrKyspF4KBwcHGBkZISsrC1988QVq1qyJoUOHom7dujAwMEBOTg6GDRsGOzs7JCYmFrueQ4cOYf78+ahYsSIcHByQlpYmBZn3338f5ubmEELA1tYW8fHxWLp0Kf78808kJCTA0NAQmZmZGpcfEBCAQ4cO4d69e/D19UWtWrWQmpqKhIQEZGdno2fPnnj06BH69euHSpUqoVq1asjKykJ0dDQA8LAUkZ6w54aISoyJiQnWr1+PAQMGwMbGBrdv34aZmRk6d+6MLVu2SNfAsbKywpdffonq1asjJSUFly5dwsOHD+Hs7IxZs2ahRo0ayMrKgqWlJRYsWFDsev773/+ic+fOsLa2xp07dxAXFwd7e3sMGDBAOjVcoVBg6dKl8PDwQLly5ZCTk4P//e9/0mBjTWrXro0tW7agS5cuqFChAqKiopCVlYWmTZtiypQpAHIPWfn5+cHGxgZxcXG4d+8eHB0d8cknn2D06NHF3jYiKppC5B+tR0RERPSWY88NERERyQrDDREREckKww0RERHJCsMNERERyQrDDREREckKww0RERHJCsMNERERyQrDDREREcnK/wGRseLLZRKC6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AutoShape 2" descr="data:image/png;base64,iVBORw0KGgoAAAANSUhEUgAAA1gAAAGoCAYAAABbkkSYAAAABHNCSVQICAgIfAhkiAAAAAlwSFlzAAALEgAACxIB0t1+/AAAADh0RVh0U29mdHdhcmUAbWF0cGxvdGxpYiB2ZXJzaW9uMy4yLjIsIGh0dHA6Ly9tYXRwbG90bGliLm9yZy+WH4yJAAAgAElEQVR4nOzdd3yOZ///8dcVkqCIxB612ruXFRIrCSFi9jaKoKgat0apokYRq1pEjYoS67Zn0Ta57VEjCCVo7b2J2LFFhuT3h5/zK00QXDJ4Px+PPOQ6zuM4zs915uoj+fRznMdpiouLi0NERERERERem1VKByAiIiIiIvK2UIIlIiIiIiJiIUqwRERERERELEQJloiIiIiIiIUowRIREREREbEQJVgiIiIiIiIWogRLRETkGapXr47ZbMZsNhMSEmK0t27d2mgPDAw02n18fIx2f3//lAhZRERSWPqUDkBERFKP6tWrc/HixST3nzt3Li4uLm8woudbuXIlv/76K0ePHuXevXu89957ZMuWjSJFilCsWDG8vb3JkiVLisWXWvj4+PC///0PgIoVKzJv3jzjWGBgoPEzr1mzJsWLF0+RGJPq6feSFF26dKFr165vMCIRkfiUYImISJo0YsQIZs2aFa/t9u3b3L59m3PnzrFp0ya8vLySNcHq1KkTTZs2BSBfvnzJdt7X8b///Y+dO3cCkD9//lSfYImIpHZKsERExDBu3DgiIyON1wEBAcYSuJw5c/Lzzz/H6282m5M1vicuXLjA7NmzATCZTLRv3x5XV1esra25ePEiO3bsICgoKNnjKly4MIULF072875Lnk5iAY4cOcKwYcOM1+PGjSNHjhzG67SS6IrI20MJloiIGBwdHeO93r59u/G9jY0N5cuXj3f83r17TJw4kfXr13P27Fmio6PJnTs3bm5ueHt7x0s2QkJCaNOmDfC4UjJ//nzGjBnD1q1befjwIaVKlaJnz56UK1fuhXEeOHCAuLg4AIoXL06fPn3iHW/atClRUVGYTKYEY7du3cqCBQvYv38/t2/fJnPmzDg5OeHt7Z3g/b2sp5evPb00zd/fnwkTJgDQuHFjmjVrxrhx49i/fz/p0qWjSpUqDBo0iOzZs8eb748//mDSpEmcOnUKBwcHPvnkExo1akTdunWNPseOHXulWAMDA+nXr1+8tn79+hltjRs3ZsSIEQBEREQwf/581q5dy+nTp4mKiiJfvnx4enrSsWNHHBwcjDn++XOePn06I0aMYNeuXWTIkIG6devSu3dvYmJiGDt2LKtXr+bevXs4Ojri4+OT4DP4T/9MYh89ehTveKlSpShQoAAXLlygdu3axMbGkilTJrZu3cp7771n9Js2bRo//fQTAHXq1GH8+PGv/Bl99OgRv/32G8uWLePEiRNERESQM2dOKleuTMeOHXn//ffj9V+6dCmLFy/mxIkT3L9/nyxZspArVy5KlixJixYtcHJyeu41EJHUTQmWiIi8kmvXrvH5559z9uzZeO2hoaH89ttvrFixgkmTJlGpUqUEY+/evUvz5s25evWq0bZ7927atm3LzJkzqVix4nPP/fSyv+PHjzNp0iRq1qzJhx9+iJXV4/2bbGxsEoz76aefmDZtWry2mzdvEhQUxObNm/nuu+9o2bLlC9/769i1axfLly8nJibGaFu9ejV3795lxowZRtuSJUvo27ev8fry5ctMnTqVbdu2vdH4/ik8PJy2bdty/PjxeO3nzp1j9uzZrF69mgULFiRIIuDxz/nzzz/nxo0bADx48ID58+dz9epVrly5wr59+4y+u3fvpkOHDqxfv57MmTO/dtzvv/8+VatWZdOmTTx48IBVq1bRrFkz4/iaNWuM75s0aZJo7En5jD58+JAvv/wy3iYoAGFhYfz222+sXbuWGTNmULp0aeBxVbh///7x+t66dYtbt25x/PhxihYtqgRLJI3TLoIiIvJKfvjhByO5ypEjB8OHD2fixInG/92PiIjg22+/5cGDBwnG3rlzhyxZsvDzzz8zduxYoyIRHR3NoEGDjOrUs5QpU4Zs2bIBEBMTw7hx42jQoAFly5aldevWTJ8+ndu3b8cbs3nzZiO5ypAhA71792bWrFn4+PhgY2NDbGwsw4YN48yZM69zWV4oNDQUFxcXJk+eTJcuXYz2rVu3cvr0aQDu378fb9mbs7MzEydO5Pvvv+f8+fMWicPDw4MFCxbEu+eqU6dOLFiwgAULFtCpUycAhgwZYiRXxYsXx8/Pj2nTplGnTh0Arly5go+PT6LnuHPnDrly5WLixInxNpr4448/OHr0KP3798ff39+o3N28eZMVK1ZY5P0BfPbZZ8b3AQEBxvcXL17k4MGDwOOlr+7u7onGnpTPqL+/v5FcFShQgB9//JGZM2fSokULY56ePXsaCfUff/xhnKNr167Mnj2biRMn0q9fP6pUqYKtra3F3r+IpAwlWCIi8tJu377Nhg0bjNeDBw+mSZMm1KxZkwkTJpAhQwYAbty4webNmxOdY9y4cfz73/+mbt26jBkzxmg/e/YsR44cee75s2bNypgxY4wk64mIiAh27tzJ6NGj+fe//82pU6eMY0//gV2nTh2cnJywsbHB0dERNzc34HGy9vS262+Cvb09kyZNonr16nTt2pWiRYsax54krFu3buXu3bsAWFtbM2HCBGrWrEnLli3p0aOHReLInj075cuXj1cNLFSoEOXLl6d8+fIULlyYO3fuxEsIvL29yZ07N5kyZaJVq1ZYW1sDjys7T5LDfxozZgw1a9bk66+/JlOmTEZ769atadu2LbVr1+bjjz9OcA0soWrVqhQsWBCAPXv2GJ+HtWvXGn0aNmxIunTpEh3/os9oXFxcvM9L69atKViwILa2tjRo0ICcOXMCj+8ZfLLc9unqXJEiRTCbzdSsWZN27doxffp02rZta6F3LyIpRUsERUTkpZ07d47Y2Fjj9dP3pDg4OFCkSBEjSUrsD287Ozv+9a9/Ga9LlSpFhgwZePjwIfD4D9gSJUo8NwZ3d3c2bNjA2rVr2bFjB3v37o1X3blx4wbDhw83lt2dPHnSOLZ06VKWLl2a6LwnTpx47nlfl5OTk5GAAvGSxCdVt3PnzhltBQsWjLdpQ1LuUbOUs2fPxrvHqVevXs/se+LEiXjJIjxOhD/44APg8WYkdnZ2RkXT2dnZ6Gdvb298/8/K4+swmUy0bNmSkSNHAvD777/Tt2/feAmWl5dXomOT8hnNnTs34eHhRp8ff/zxmbGcOHGCKlWq8Omnn7J69WoePXpEz549jXOZzWaqVavGZ599RsaMGV/9TYtIilMFS0RE0qzMmTPTpEkTRo8ezbp161i/fj1Vq1Y1ju/fv/+l57x//74lQ0zgn1W39On/7/91JrY0MrGNOlKjxJaC/nOL/Cf3xyV27IkXLQ99WV5eXkZCu3TpUi5cuGDc+1WmTBkjAXzTnlwfFxcXAgICaNOmDWXLlsXe3p7bt2+zc+dORo0axbfffpss8YjIm6MKloiIvLRChQphZWVlVLH+/vtvatWqBTy+j+bp+5j+WdWAx1WKU6dOGX/cHjp0yKgMPJn/eUJDQ7lz506CKtf7779P48aN2bJlC0C8KtsHH3xgLBHr2LGjUT14WmxsLNHR0c89d3J4epe88+fPEx4ebuzUt3v3boue6+kE7unr9SSOdOnSGVWsNWvWUKRIkQRzPHjwIN7yv9QkW7Zs1KtXj4CAAG7cuMGAAQOMJK5x48bPHJeUz6iDgwP29vbcvHkTgBkzZiR6P9fT1ycuLo7ixYszYMAA4/j58+dp2LAhDx48YMOGDURERKiKJZKGKcESEZGXZmdnR40aNVi3bh3weMOLu3fvYmdnx6xZs4w/RB0cHPDw8Eh0jm+++Yavv/4agPHjxxvthQsXfuHywPPnz/Of//wHR0dHqlWrRrFixcicOTOXLl1iypQpRr+nd2Nr2rSpcT/RjBkziI2NpUKFCphMJi5dusSxY8fYsGEDo0aNwsXF5RWuiuVUrlyZLFmycPfuXaKioujWrRv/+c9/uHbtWoJnkb2upytqa9asIX/+/FhbW1O0aFEcHByoVauWsePel19+yRdffEGhQoW4c+cOYWFh7Nq1i9OnT8fblS+1adWqlXEP3pMNKWxtbalXr95zx73oM2oymfDy8jKWofbt25cOHTrw0Ucf8eDBA8LCwti3bx9BQUH8/fffAAwfPpwLFy5QuXJl8ubNS+bMmTl8+LDx30xcXBxRUVFKsETSMCVYIiLySgYPHsyJEyc4e/Ys165dS/BMpYwZM/LTTz8lWtnIli0bDx48oHv37vHara2t+f7775O8LO7AgQMcOHAg0WOZMmWKV6Xy8PDA29ub6dOnExMTw7Rp0xJs2Z5avPfeewwcONDYpn3Xrl3s2rULeLyT34s2AXkZlStXNu5JCg4OJjg4GIBRo0bRsGFDBg8ezOnTpzl+/Djnz59n8ODBCebInz+/xeJ5E0qWLImTkxN79+412mrWrEnWrFmfOSapn9Fu3bpx4MABdu7cyfXr1597HxZAZGQkQUFBz3wQdvXq1bGzs0vqWxORVEgJloiIvJKcOXMSEBDA7NmzjQcNx8TEkCtXLuNBw4ktJ4PHCcTChQv56aef2LJlCxEREZQqVYoePXpQoUKFF57bycmJsWPHEhISwoEDB7h+/Trh4eFYWVmRN29eXFxcjErL03r37k2lSpVYuHAhe/fu5datW2TKlImcOXNSqlQpqlevnmqeQdSoUSMyZsxoPGjY3t6e+vXrU7t2bWMLcEtUOZo2bcrFixdZunQpV69eTbBM0MHBgd9++41ffvmFtWvXcurUKR4+fIi9vT358uXD1dXVWB6amn322WfxEqxnbW7xRFI/oxkyZGD27NkEBASwfPlyjh8/zr1798iWLRu5c+emQoUK1KhRw+hfv359YmNj2bdvH1evXuXu3bvY2tpSuHBhatasibe3t+XfvIgkK1Ocpe8mFRERSURISAht2rQBHlc8Nm7cmMIRpW5xcXGJVvLmzZtnPCOrePHiLFmyJLlDS5Pu379PuXLliIuLI0+ePAQFBcXbdAP0GRURy1AFS0REJBXatm0bAQEBfPLJJ3zwwQfExMQQEhLCuHHjjD6NGjVKwQjThocPHxIREcHcuXONzS2aNWuWILkSEbEUJVgiIiKpUGxsLKtWrWLVqlWJHq9Rowaff/55MkeV9nTo0IGdO3car3PmzGlUqURE3gQlWCIiIqlQkSJFaNiwIfv27ePatWtERUVhZ2dH8eLFadSoEfXq1Uszz8hKDTJnzoyzszN9+/Z97uYWIiKvS/dgiYiIiIiIWIgqWJKsXFxcUv12viIiIiIiL3Lx4kXj2XpPU4IlySp//vwEBgamdBgiIiIiIq/lWY970BY6IiIiIiIiFqIES5KVbvkTERERkdcVFRmV0iE8k5YISrIymUzUKdoupcMQERERkTRs7enZKR3CM6mCJSIiIiIiYiFKsERERERERCxECZaIiIiIiIiFJEuCFRoaitlsjvdVvnz5V5qrevXqODs7A3Dy5En8/f0T3X8+OXTs2BGz2UxoaGi89s2bN2M2m/nuu+/itdesWZPSpUtz7949i8eyefNm/P39E8SSmCc/j44dOyZ6/OlrLCIiIiIiSZesm1yUKFECb29vAKytrRMcj42NxWQyYTKZnjnHwIEDiY6OBh4nWBMmTKBLly64uLi8maBfQaVKlciWLRvr169n8ODBpEuXjsOHD3PhwgVq1apF5syZLX7OzZs3s2DBAipWrEiBAgUsPr+IiIiIiLxYsi4RdHBwwM3NzfgCMJvN1K5dm27duuHs7MzRo0fjVVdmzJiB2Ww2Hk47bNgwfHx8CA0N5ZtvvgFgwoQJmM1mQkJCWLRoER4eHpQqVYpq1aoxc+bMBHEcP36cunXrUqZMGcqXL0+HDh24cuUKAP7+/pjNZgYOHEjt2rVxdXVl9erVAERFRdG7d2+cnZ3x9vZ+ZiXK2tqamjVrcuPGDXbt2gXA2rVrAahbty5RUVGMHDmSKlWqUL58ebp160Z4eDgAly5dokWLFjg7OzNq1CicnZ2pXr26cf7ExgUGBrJgwQIA2rRpg9lsBqBbt25UqFABR0dH6taty7p16+LFee/ePby9vXF2dqZ3795ERSXc7vJ5sSblWouIiIiIvEuSNcHaunWrkVx17tzZaD937hxZsmShb9++2NjYJGkuBwcH2rZtC0CdOnXw8/Pjww8/ZPTo0WTNmpVhw4bx2WefkS5dugRjra2tadSoEQMHDqRVq1Zs3boVf3//eH12795Nq1atuHfvHmPGjAFg4cKFLFu2jMqVK+Pq6sqePXueGV/dunWB/0us/vjjDzJmzEi1atWYOnUqM2fOxNPTk7Zt2xIcHMzgwYMB8PX1Zc+ePXz++efcvHmTBw8eGHM+a1yFChVwd3cHoHPnzvj5+QHg6OhI79696dWrFwB9+vQhMjLSmG/Pnj24urpSuXJlli1bxqJFixK8j+fFmpRrLSIiIiLyLknWJYJlypShe/fuAGTNmtVot7e3Z+jQoVhZWSXpHiKATJkyUbZsWebMmcO//vUv6tWrB0ChQoUIDQ1lx44dlCxZkgYNGiQYGxUVxYoVKzh27JjRdvz48Xh9/vOf/9C8eXMWLlzIuXPnANi5cyfwOFEpWLAgGzdu5K+//ko0PldXV+zt7Vm3bh0tWrTg9OnTfPzxx2TKlImgoCAAFi9ebPTftm0bACEhIeTOnZtevXoRGRnJkiVLjD7PGvf+++9TqFAhtm7diqurKy4uLjx69IiTJ0+ycuVKY0klPL7/ytbWFgAnJye8vb05f/4869atY+fOnbRp0ybe+3herEm51iIiIiIi75JkTbDs7e2pVKlSgvYcOXJgZfW4mPakChITEwPAnTt3njlfYvdqzZ07l7Vr13L48GH8/PxYtWoVCxcujNdnypQpHDt2jF69elGyZEk6duwYr7IDYGdnB0D69OmJjY2NdywuLi7ev4lJly4dtWvXZvHixYwYMQKAf//738bx9OnTM2XKFOP9Pn2O592D9qxx/xyzbds2lixZQqVKlWjfvj3z589n06ZNREVFGQlWUt7H886ZlGstIiIiIvIuSXXbtGfPnh1bW1sOHTrEqlWr4lVw/ulJFWz37t2sXLmShw8f4uvry8OHDylRogSZM2fm6tWrzxx/69Yt/vjjj3gVnud5spHG6NGjmT59Ovv27Xtu/ycJ1Z9//kmmTJmoVq0aAJ6ensTExLBkyRLCwsIIDg42KkQuLi5cvnyZsWPH8sMPP8RLvJ437sm1WLt2LZs2bTLGREREcO7cOf7+++8E8e3bt4/p06czevRoACpWrJigz/PO+TLXWkRERETkXZCsFayksLGxoVevXvj7+zNp0iTKli3LqlWrEu1brlw53Nzc2L17Nzt27GDz5s3cvXuX8ePHc//+fQoUKMC3336bYFynTp04evQoCxcupE2bNmTJkiVJsbVo0YIDBw6wceNGIiIiKF269HPvw6pYsSI5cuTg+vXreHp6kiFDBgC+/PJLHjx4wMqVK1m/fj0FChSgefPmAPTv35/r16+zcOFCGjdujLW1tRHf88Y1aNCANWvW8MsvvxAcHMyaNWuoV68eGzZswGQy4e7unuA6Ojs7s3PnTv766y8aNGhAixYtEryH550zKddaRERERORdYop70fowSVZHjhzh2LFj5M6dm02bNjF79mzat29P3759Uzo0i/Dy8uL+3qwv7igiIiIi8gxrT89O6RDw8vIydjp/WqqrYL3rHjx4wPjx47l69SrZs2endevWdOvWLaXDEhERERGRJFCClcqUK1eOjRs3pnQYIiIiIiLyClLdJhciIiIiIiJplSpYkqzi4uJSxZpZEREREUm7oiKjsLG1SekwEqUKliSr5z3jS0REREQkKVJrcgVKsERERERERCxGCZaIiIiIiIiFKMESERERERGxECVYkqz0XGsRERGRd0tUZHRKh5CstIugJCuTyUS9Cj1SOgwRERERSSYrd41N6RCSlSpYIiIiIiIiFqIES0RERERExEKUYImIiIiIiFiIEiwRERERERELUYL1GlavXk2dOnUoVaoUbm5utGnThtjYWIufJzQ0FLPZTMeOHV/Yt3r16pjN5nhfR44csUgca9aswWw24+/vb5H5RERERETeNtpF8BWFh4fTu3dvihQpwg8//MDt27fZtGlTqtiG3MbGhhEjRhiv8+fPn4LRiIiIiIi8O1TBekWhoaFER0eTN29eatWqRfv27Zk7dy7p0qUDHleSnJycGDZsGBUrVqRJkyZcu3YNAF9fX1xdXSlVqhQ1atRg0aJFxrxbtmzBy8uLMmXKULVqVfbs2RPvvFFRUbRv3x5HR0eCg4MTjS19+vS4ubkZX1mzZuX27dv4+Pjg6uqKq6srffr04fbt2wCcOHGCtm3bUrZsWTw9PZk4caKRKC5fvhx3d3c8PT0JCQmJdx5/f38qVaqEo6MjtWrVYvny5Za5uCIiIiIiaZQqWK+oaNGi2Nvbs3nzZlxcXChevDgtW7akWbNmRp+IiAju37+Ph4cHy5Yt49dff+Xrr7/mgw8+oEePHkRFRbFixQqGDBlC1apViYqK4uuvv8bOzo4+ffpw584dHj16ZMwXFxeHj48PO3fuZNy4cVSpUiXR2B48eICbm5vx+tixY/j6+rJ06VLat2+PyWRixowZwONk76uvvuLGjRv06NGDP//8k/Hjx5M7d26qVavGgAEDsLOzo1OnTsybN8+Y8/bt20yYMAEXFxe8vLy4cOHCG1keKSIiIiKSlijBekWZM2dm4cKFzJo1i+DgYA4dOsTAgQPJlSsXHh4eAFhZWfH9999z5MgRli1bxsWLFwG4cOECCxYsICIiwpjv5MmTXLhwgaioKL766itatWplHAsNDQVg27ZtxMTE8OOPP1KjRo1nxmZra8uUKVPitW3evJncuXPTt29fAFasWMGWLVs4c+YMFy5coH79+rRp04aqVasSFBTEli1byJYtG5GRkTRp0oTmzZtjZWXFwIEDAciUKRM5c+bkzJkz/PXXX5QuXZratWtb4MqKiIiIiKRdWiL4iqKjoylcuDBDhgwhKCiIr7/+Gni83O6JDBkyYGtraywbjI2N5dSpU0yfPp3ChQszdepUmjRpAjxe+vci9vb2WFlZsXLlSmJiYp7ZL126dFSqVMn4SgqTyRTv36cldl+ZtbU1S5cu5auvvgJg8ODBDBo0KEnnEhERERF5W6mC9YpOnjxJr169qFu3Lvnz52fXrl0AfPTRR0ka//DhQy5dusT27duNtsqVK2NjY8PkyZMBuHfvHuXKlSNPnjwAlCxZEhcXF0aOHMmgQYP48ccfkxxvtWrVWLJkCaNHjwbgypUrNGrUiCJFilCwYEE2bNjAvHnz+PPPPwHw8PDAyckJW1tbAgMDyZcvX7wlgvfu3WPUqFE4OztTqlQpVqxYwdWrV5Mcj4iIiIjI20gJ1ivKkSMHRYsWZdGiRdy6dYvs2bPTtWtXqlat+txxH3zwAe3atePXX39lwYIFVKlShcWLFwNQuHBhJkyYwLhx4xg1ahR2dnZUrFgx3vj27dtz9uxZFi9eTJ48efjmm2+SFG///v0B+P333wFo2LAh/fv3x9ramkmTJjF06FD8/Pyws7OjW7dueHl5YTKZ8PX1ZeTIkUybNg0XFxejQpc+fXrCwsLYuHEjDx8+5IMPPqB79+4vdQ1FRERERN42prjUsK+4vDO8vLyIvFAopcMQERERkWSyctfYlA7hjfDy8iIwMDBBu+7BEhERERERsRAlWCIiIiIiIhaiBEtERERERMRCtMmFJKu4uLi3dh2uiIiIiCQUFRmNja11SoeRbFTBkmSV2HO2REREROTt9S4lV6AES0RERERExGKUYImIiIiIiFiIEixJVnrsmoiISMqIiopO6RBE3gna5EKSlclkon6dgSkdhoiIyDtnxdphKR2CyDtBFSwRERERERELUYIlIiIiIiJiIUqwRERERERELEQJloiIiIiIiIUowUomoaGhmM1mOnbsaLTNmDEDs9lMYGBgssURGBiI2WxmxowZLzXO398fs9nMmjVrEhxbs2YNZrMZf39/S4UpIiIiIpImKcESERERERGxECVYySwmJobw8HDCw8OJiIgw2nfv3k2zZs1wdnamVq1aLF68GICQkBDMZjNDhgwBYMiQIZjNZkJCQoiIiKBbt26UK1cOJycnGjZsyIkTJwD4/fffqVOnDk5OTrRo0YJDhw7Fi+PYsWM0btyYChUqMGfOHODxM6omTZqEp6cnzs7OtG7d2pjvn5YvX467uzuenp6EhIRY/DqJiIiIiKRFSrCS2datW3Fzc8PNzc1YUnfr1i06d+5MWFgYffr0IXv27Hz33Xds3779hXOtXbuWBg0aMHDgQCpWrEhMTAwhISEMGDCAAgUK8NVXX3Hz5k06depEZGSkMXbbtm00bdoUk8nEmDFjiIqKIiAggHHjxmE2m+nRowcHDx6kc+fOREfHfzDh9evXGTBgACaTiU6dOrFr1y7LXygRERERkTRICVYyK1OmDLNmzWLWrFk0b94cABsbG27fvk3Tpk1p2bIlXbt2BWDLli3Pnev999/HysqKvXv3cuLECVxdXSlWrBibNm0CHidgfn5+nD17lqtXr3Ly5EljbJMmTWjVqhWOjo5ERkZy48YN43w+Pj60adOG6tWrc/78ec6ePRvvvHv37iUyMpImTZrQvHlz2rZta6GrIyIiIiKStqVP6QDeNfb29lSqVAmAI0eOJNrHZDIZ36dLlw54vLQQ4M6dO8axYsWKsWzZMjZt2sSuXbuYPXs2w4b931PafXx8MJvNAMTGxlKgQAGOHTsGgJ2dHQDp0z/+CDx69CjB+Z+OIzFxcXEversiIiIiIu8UVbBSgaioKOzs7AgICGDRokXG0kEPDw/y5csHwM6dO1m+fDlBQUHGuN27dxMYGIiDgwPFixcH4MqVK1SrVg2AFStWEBYWxr59+xg2bJiRVD2Lh4cHAD/++CPz5s1jw4YNFCxYkMKFC8fr53K4tI0AACAASURBVOTkhK2tLYGBgSxevNi4h0tERERE5F2nBCsVyJYtG5MmTSJv3ryMGDGC69evM2TIEFxdXcmXLx9ffPEFV69eZf78+Tg7OxvjMmTIwPbt2xk6dChz587F3d2dli1b4uLiwo8//siDBw8YMmQIv/76a7xxz+Ll5cU333zDsWPH8PPzo1SpUkyaNAlra+t4/XLkyIGvry9xcXFMmzaNMmXKWPyaiIiIiIikRaY4rfOSZOTl5UXU/RIpHYaIiMg7Z8XaYS/uJCJJ5uXllejzbFXBEhERERERsRAlWCIiIiIiIhaiBEtERERERMRCtE27JKu4uDitARcREUkBUVHR2NhYv7ijiLwWVbAkWb3o2VoiIiLyZii5EkkeSrBEREREREQsRAmWiIiIiIiIhSjBkmSlp66JiEhqFxUVk9IhiEgapk0uJFmZTFCn6Q8pHYaIiMgzrf19cEqHICJpmCpYIiIiIiIiFqIES0RERERExEKUYImIiIiIiFiIEiwRERERERELUYKVRKGhoZjN5nhf5cuXT+mwEvhnjGazmTt37lhk7hkzZmA2mwkMDLTIfCIiIiIibxvtIviSSpQogbe3NwDW1gmfiB4bG4vJZMJkMiV3aIY8efLQp08f43XGjBlTLBYRERERkXeJKlgvycHBATc3N+MLHleNateuTbdu3XB2dubu3busX7+eBg0a4OTkRP369Vm/fj0A/v7+CSpMISEhREVFMXLkSKpUqUL58uXp1q0b4eHhAPj4+GA2mxk6dCgeHh54eHiwe/fuZ8aYKVMmIz53d3esra25dOkSnTt3pkKFCri7u+Pr60tUVBQAu3fvplmzZjg7O1OrVi0WL15szDVjxgxcXFyoW7cux48fN9pjY2P57rvvqFixIqVLl6Zu3bps377d4tdbRERERCQtUYL1krZu3WokL507dzbaz507R5YsWejbty9hYWF0796d6Oho+vXrR0xMDN27d+f06dPUqVMHPz8/hgwZQoYMGbCzs6NgwYJMnTqVmTNn4unpSdu2bQkODmbw4PjP4Th06BDNmzfn8uXL+Pv7PzPG06dPGzE2btwYgG+//ZagoCC8vb2pUqUKc+fOZfLkydy8eZPOnTsTFhZGnz59yJ49O9999x3bt2/n6NGjjBo1ipw5c9K2bVv+/PNP4xxHjx5l8eLFuLm58cMPP1CjRg0ePXpk4astIiIiIpK2aIngSypTpgzdu3cHIGvWrEa7vb09Q4cOxcrKivnz5xMdHU379u359NNPMZlMDBo0iO3bt9OqVSuKFi3Kl19+yaNHj/D39ydv3rwEBQUBxKsebdu2Ld65u3Tpgru7O5MnT+bixYvPjDF//vwMGzYMAFtbW+7fv8/u3btxdnamY8eOREVFsWTJErZs2ULp0qW5ffs2nTp1omXLlhQsWJD27duzZcsW8uTJA0Dbtm1p1qwZly5dYvLkyQDkypWLjBkzcvToUbJnz46zszMuLi4WuMIiIiIiImmXEqyXZG9vT6VKlRK058iRAyur+AXBJ/dh/fN+rB9++IFt27YxcuTIeElJ+vTpmTJlCunSpQMeL8N7mp2dndHvn8eelilTpngx3r9/P9E4EvO8PnFxccb3OXLkYMWKFaxfv579+/fz7bffcvLkSXr06PHCc4iIiIiIvK2UYL0BlSpVwtrampkzZxIXF8fs2bOxtrbGzc2N+fPn8+uvv+Ls7Iy1tTUrV67E1dUVT09PDh48yJIlS3Bzc+PUqVOEhobi7u7+2vG89957VKhQgb///pupU6dy9uxZYmNj8fDwwMnJCTs7OwICAsibNy9Lly4FwMPDg2zZsgEwZ84cYmNj4+0eeObMGebMmUPJkiUpXbo0K1eu5OrVq68dq4iIiIhIWqZ7sN6AokWL8vPPP5M+fXp8fX2xsrLi559/pmjRohw8eBCAPXv20LNnT3r27MnJkyf58ssv+eKLL9i9ezdDhw5ly5YtVKhQwWIxjR49mmrVqjF16lS2bNlC69at6dSpE/b29kyaNIm8efMyYsQIrl+/zpAhQ3B1daVYsWL06dOHa9euMX/+fCpWrGjMZ2try+HDhxk+fDhjx47F2dmZDh06WCxeEREREZG0yBT39LovkTfMy8uL+1ZlUjoMERGRZ1r7++AXdxKRd56Xl1eiz4dVBUtERERERMRClGCJiIiIiIhYiBIsERERERERC9EugpKs4uK0tl1ERFK3qKgYbGz0J5KIvBpVsCRZJeFRXCIiIilKyZWIvA4lWCIiIiIiIhaiBEtERERERMRClGBJstJT10REUoeoqJiUDkFE5K2kRcaSrEwm8Gw3NKXDEBF55wXNHpTSIYiIvJVUwRIREREREbEQJVgiIiIiIiIWogRLRERERETEQpRgiYiIiIiIWIgSrLdYaGgoZrMZs9mMo6MjHh4e9OrViwsXLiRpXMeOHZMpUhERERGRt4N2EXwHlChRgtatWxMSEsKSJUsICQlh6dKlZM+ePdH+Dg4O+Pn5kTt37kSPx8TEkD69PjoiIiIiIv+kCtY7IFeuXHh5eTFy5Eg+/fRTrl27xvz58+nWrRsVKlTA0dGRunXrsm7dOgDCw8Pp2bMn06ZNA8DHxwez2czgwYOpUqUKU6dOxWw24+vra/QvUaIEPXr0SLH3KCIiIiKSGijBesdUrVoVgIMHD+Lo6Ejv3r3p1asXAH369CEyMvKZY//66y+6detG5cqVKV++PMuXLyc6OpoNGzbw6NEjGjVqlCzvQUREREQktdI6r3dMXFyc8e/JkydZuXIl0dHRxvHQ0FBsbW0THdujRw9q1KgBQMuWLenVqxdBQUGsXbuWHDly4O7u/ubfgIiIiIhIKqYK1jtm69atANy6dYslS5ZQoUIFpk+fTrVq1QCIiop65thcuXIZ39euXZvs2bMzd+5cduzYQf369UmXLt0bjV1EREREJLVTgvUOuHr1KoGBgfTr149ff/2VnDlz0qpVKwAiIiI4d+4cf//990vNaWNjQ9OmTdm1axfR0dE0btz4TYQuIiIiIpKmKMF6Bxw+fJjvvvuOP//8k/r167No0SI++eQT6tWrx5EjR1i5cuUrLe9r3rw5VlZWmM1mihUr9gYiFxERERFJW3QP1lusQIECHDt27JnH/fz84r0eO3as8f3T40aMGMGIESPi9Q0LC2Pr1q3ExsbSrFkzC0UsIiIiIpK2KcGSVxIQEMCUKVPw8PDg008/TelwRERERERSBSVY8kq6du1K165dUzoMEREREZFURfdgiYiIiIiIWIgqWJKs4uIgaPaglA5DROSdFxUVg42N/gwQEbE0VbAkWZlMKR2BiIgASq5ERN4QJVgiIiIiIiIWogRLRERERETEQpRgiYiIiIiIWIgSLElWcXEpHYGISNoWGR2T0iGIiMhz6A5XSVYmE1TuPDSlwxARSbO2TdJOrCIiqZkqWCIiIiIiIhaiBEtERERERMRClGCJiIiIiIhYiBKsNOb+/fv4+vpStWpVHB0dqVOnDgsXLkzRmNasWYPZbMbf3z9F4xARERERSWna5CINiYuLo1OnTuzcuZPKlSvz8ccfc/HiRQ4cOEDLli1TOjwRERERkXeeEqw0ZMeOHezcuZMPP/yQ6dOnY2X1uAAZGxuLr68vy5cv5969e+TOnZsOHTrQokULAMxmM4UKFcLR0ZFNmzZRpkwZJk6cSMaMGalevTrh4eE0bdqUZcuW8f777zNlyhRy5szJqVOnGDZsGPv27cPOzo62bdvSrl07AJYvX87IkSOxtramWrVqKXRFRERERERSFy0RTEMOHjwIQKVKlYzkCsDKyooPPviAHj160LdvX3LkyMGQIUMICwsz+pw7d47cuXPj5OTEtm3bWLt2rXEsIiKC+/fv4+HhwcGDB/n111+JiYmhc+fOnDx5Em9vb0qXLs2PP/7Ixo0buX79OgMGDMBkMtGpUyd27dqVfBdBRERERCQVUwUrDTGZTM88duHCBRYsWEBERITRdvLkSfLlywdAzpw56dOnDytXrmTr1q1cvHjR6GdlZcX333/PkSNHWLZsGRcvXuTMmTOcPXsWgHHjxhl9//zzT2JjY4mMjKRJkyY0b94cKysrBg4caOF3KyIiIiKS9ijBSkNKliwJwPbt24mNjTWqWCdPnmT69OkUL16cHj16sHbtWgICAoiKijLGZsuWDYB06dIBj5cVPpEhQwZsbW0TPebu7s4XX3xhvM6RIwfnz58HHt8TJiIiIiIi/0cJVhri6upKxYoV2blzJx06dODjjz8mLCyMPXv2APDw4UMuXbrE9u3bX/tcRYoUoXDhwvz999+4ubmRMWNG/vzzT2rVqoW7uzu2trYEBgaSL18+5s2b99rnExERERF5G+gerDTEZDIxZcoUWrduzfHjx/nhhx9Yvnw5tWvXpl27dly5coUFCxZQpUqV1z5X+vTpmTRpEmXLlmXy5MmMGzeO+/fv89FHH5EjRw58fX2Ji4tj2rRplClTxgLvTkREREQk7TPFaZ2XJCMvLy+u5HFO6TBERNKsbZMGpXQIIiLC479rAwMDE7SrgiUiIiIiImIhSrBEREREREQsRAmWiIiIiIiIhWgXQUlWcXG6f0BE5HVERsdga61f3yIiqZUqWJKsnvOsZBERSQIlVyIiqZsSLBEREREREQtRgiUiIiIiImIhSrBEREREREQsRAmWJCs91lpEUqvI6JiUDkFERN4CulNWkpXJBBW/HZrSYYiIJLDzJ+1wKiIir08VLBEREREREQtRgiUiIiIiImIhSrBEREREREQsRAmWiIiIiIiIhSQ5wXr06BErVqxg2LBhTJkyhbCwMHbt2sWtW7feZHwpKjQ0FLPZjNlsplixYri6utKrVy/u37//wrHVq1fH2dn5mXN27NjR4vGuXr2apk2bUrp0acqVK4eXlxerVq2y2Pxr1qzBbDbj7+9vsTlFRERERN4mSdpF8O7du7Rr147Dhw8DUKZMGUqUKEHHjh3p3LkzXbt2faNBprQSJUrwxRdfsGbNGlasWEHx4sXx9vZ+pbkcHBzw8/Mjd+7cFo0xICCA/v374+DgwNdff03WrFnZu3cvO3fupG7duhY9l4iIiIiIJC5JFayffvqJQ4cOYWVlRdz/f5BR5cqVyZAhA8HBwW80wNTAwcGBSpUq4ejoCMC9e/cAmDZtGu7u7pQqVYqqVasyYcKERMf7+/sblZ/w8HB69uzJtGnTAPDx8cFsNjN06FA8PDzw8PBg9+7dANy5c4cvv/wSJycn+vTpw8cff4zZbH7mOQAmTZpEx44dadmyJSNHjsTHxweA27dv4+Pjg6urK66urvTp04fbt28DcOLECdq2bUvZsmXx9PRk4sSJxs95+fLluLu74+npSUhISIJzPrkutWrVYvny5a98jUVERERE3gZJSrA2bNhApkyZWLdundGWLl068ubNy4ULF95YcKnF1q1bcXNzw8/Pj1y5cvH5558DkDdvXjp37ky/fv2MBOqvv/6KN3bhwoVMmDCBDh06PLfSd+jQIZo3b87ly5eNZGnixIls3ryZevXqkTNnTs6cOZPo2Bs3bnDp0iWyZMmCs7MzcXFxhIeHEx4eTmRkJAC+vr7873//o3Hjxnh5ebF06VJ8fX2Jjo7mq6++Yv/+/XTv3h2z2cz48eMJCAjg+vXrDBgwAJPJRKdOndi1a5dxztu3bzNhwgQ+/PBDhg4dyieffEJsbOxrXWcRERERkbQuSUsEb926xYcffki+fPnitVtZWRnVnLdZmTJl6N69OyEhIUyZMoWFCxfStWtXbty4wcSJE41KEMDx48cpV64cAA8fPmTIkCE0btyYb7/99rnn6NKlC+7u7kyePJmLFy8CEBISgpWVFYMHD8bGxoZly5Zx9erVBGNNJlO8f+/evYubmxsA+fPnZ+PGjWzevJncuXPTt29fAFasWMGWLVs4c+YMFy5coH79+rRp04aqVasSFBTEli1byJYtG5GRkTRp0oTmzZtjZWXFwIEDAciUKZOR9P3111+ULl2a2rVrv85lFhERERFJ85JUwcqdOzenT5/m1KlTRtv+/fs5deoUefLkeWPBpRb29vZUqlSJr776CoDNmzfz4MEDRowYQaZMmZg4cSKdOnUCMCpG8LjKly1bNnbs2MGVK1eeew47OzsA0qdP/9KVIAcHB/LmzcudO3c4cOAAmTJlYtasWdja2iZ5jn8maU97slzwadbW1ixdutS4JoMHD2bQoEEvFbeIiIiIyNsmSQlWzZo1iYqKomHDhphMJg4dOkSLFi2MY2+7q1evsnLlSkaOHAk8rgrFxcVhMpmIiori+vXrBAUFJRhnbW3NxIkTuXHjBh06dHjpap+LiwuxsbEMHTqU0aNHJ1q9euLJ8sOvvvqKOXPmEBYWFi9Rq1atGleuXGH06NGMHj2aK1eu4OHhQZEiRShYsCAbNmxg3rx5jBgxAgAPDw+cnJywtbUlMDCQxYsXM2fOHGO+e/fuMWrUKKysrChVqhS2trbPjU9ERERE5F2QpASrW7dulChRgpiYGOLi4oiOjiY2NpZixYrx9ddfv+kYU9zhw4fp2bMny5Ytw93dnT59+vDee+/Ru3dvoqKimDp1KpUrV050bNmyZRk+fDjHjh2jS5cuxMTEJPm8nTt3xsPDg9WrV3Pt2jXy5ctHlixZEu3bpEkTxo4dS65cufj5558ZNWoUJUuW5IsvvgCgf//+NGrUiN9//53ff/+dhg0b0r9/f6ytrZk0aRKOjo74+flx5MgRunXrhpeXFzly5MDX15e4uDimTZtGmTJljPOlT5+esLAwxowZw7BhwyhUqBDdu3d/iasqIiIiIvL2McUltv4rEdHR0axcuZL9+/cD4OjoSL169bCxsXmjAb7LLl68SHBwMIUKFWL//v34+flRp04dxo8fn9KhvTIvLy9CiyZ8PpiISErb+ZOWOYuISNJ5eXkRGBiYoD1Jm1zA4+VujRo1MjYyyJQpk+Wik0Q9evSI2bNnExoaSrZs2WjYsKGx7bqIiIiIiKQ+SU6wFi5cyLRp07h06RIA+fLlw9vbm5YtW76x4N51BQsWZM2aNSkdhoiIiIiIJFGSEqwJEybEe/gsPF6+NmTIEG7cuEGXLl3eWIAiIiIiIiJpRZISrF9++QWA0qVLG7sGbtiwgX379vHLL78owZIki4vTfQ4ikjpFRsdga53khR0iIiKJStJvkoiICHLmzMmCBQuwtrYGoF27dtSsWZP79++/0QDl7ZLIY7ZERFIFJVciImIJSdqm3dPTEysrK9Kn/79fPunSpcPKyuqdeA6WiIiIiIhIUiTpf9c5Ojqyfv162rVrZ+wiuG7dOu7cuUOpUqVYsmSJ0bdRo0ZvJlIREREREZFULknPwSpWrBimJKztMplMHD582CKBydupcWMv/ve/hM8LEJG0SfctiYjIu+q1n4OVxOcRizyXyQTO3/2Q0mGIiIXsGTI4pUMQERFJVZKUYG3YsOFNxyEiIiIiIpLmJSnBOnPmDJUrV07SMkEREREREZF3VZJ2EfT29sbT05OxY8dy+vTpNx2TiIiIiIhImpSkBAvg8uXLTJ06lXr16tGiRQsWLVrE3bt332RsIiIiIiIiaUqSEqx169bx7bff4ujoCMDevXv54YcfcHd3p0ePHgQHB1s0qNDQUMxmMx07djTaZsyYgdlsTnSnjqQKDAzEbDYzY8YMABYsWIC/v/9zz/umOTs7U7169USPVa9eHWdnZ+P1gQMHMJvN+Pj4vNY5/zmviIiIiIhYRpLuwXr//ffx9vbG29uby5cvs3z5ciZNmkRERARr1qxhzZo1mM1mfv75ZwoXLvyGQ7achQsXcuLECbp27ZrSoSSrgQMHEh0dndJhiIiIiIi8dZK8RBDg+PHjzJo1i5kzZ/Lw4cPHE1hZYWdnx9GjR+nfv79Fg4uJiSE8PJzw8HAiIiLiHduzZw/NmzfH2dmZOnXqsGLFCgDCw8Np1KgRzs7OODs789lnn3HixIkEc/v4+BjtZrOZ1q1bG8fu3r1Lp06dKFu2LL169Up0i/olS5bg6elJqVKlqFy5MoMHD+bRo0cAtG7dGrPZzMiRI3Fzc+Pjjz/m1KlTAISFhdGiRQucnZ0ZOXJkkq7Dk2tw7949o+348eOYzWZ8fX2NPiVKlKBHjx4AzJw5ExcXF+rVq4ePj0+86t+wYcOMKlhUVBQjR46kSpUqlC9fnm7duhEeHm5cI7PZzNChQ/Hw8MDDw4Pdu3cb16hfv364ubnh4uLCoEGDePDgQZLej4iIiIjI2ypJCdaiRYto1qwZDRs2ZO7cudy8eRN7e3s6duzI+vXrCQ4OpkSJEhw4cMCiwW3duhU3Nzfc3NziLeW7desWnTp14s6dO3Tq1In8+fPTu3dvjhw5gslkolatWvTv358OHTpw9OhRhg8fnmDuli1bkidPHgD8/Pzo3LmzcWzPnj04OztTpEgRVqxYwV9//ZVgvL29Pe3bt2fAgAG4urqyaNEiVq5cGa/PmTNnaNCgAWfOnDGWJfr6+rJnzx7atGnDvXv3XpiUPHjwwLgG7dq1M9o/+ugjypcvz/Lly4mOjmbDhg08evSIRo0acfToUUaOHEmOHDlo3bo1W7dufeb8U6dOZebMmXh6etK2bVuCg4MZPDj+c20OHTpE8+bNuXz5svFzGD58OMuWLaNx48Y0a9aM33//nfHjxz/3vYiIiIiIvO2eu0QwLCwMa2trvv/+e6PNycmJzz77jI8//hgbGxujvWjRohw+fNiiwZUpU4bu3bsDsGbNGhYvXgw8vgfs1q1b3Lp1Cz8/P6P/jh07qFu3LsHBwezdu9eoPB0/fjzRubNkycLly5epV68e8PgerCfHOnbsiMlk4uDBg4SGhlK+fPl44+/du8d///tfrl27ZrT98zx9+/Ylc+bMzJkzh4sXLwKwc+dO8uTJQ48ePYiKiuL3339/7jWwtbVlypQpwOOEbciQIcaxli1b0qtXL4KCgli7di05cuTA3d2d+fPnA9CuXTuaNWvGpUuXjDn+KSgoCMC4tgDbtm2L16dLly64u7szefJk430EBQURExNjJI6JjRMRERERedc8N8GqUaMGZcqUIUOGDNSvX59WrVpRvHjxRPv+9NNP/PTTTxYNzt7enkqVKgFw5MiRBMcbNWpEw4YNjdf58+dn3rx57Nmzh3bt2lG1alX69+/P/fv3E53/Wc/1srOzAyBdunQAxMbGJugzfPhwIiIiGDt2LNevX8fX15fIyMhE53nWHEmRLl064xpkyZIl3rHatWuTPXt25s6dy969e2nVqpUR88tInz49U6ZMeeb7ffI+0qdPH+9Yzpw5GTVqlPH66YRbRERERORd9NwE60kFKDg4OMEf9ynJycmJbNmyERwcjKOjIzExMWzatCneMr87d+6wa9cuLl++/MzYs2bNCjzeTdDR0REHB4eXiiM6OpqbN2+yfv36JI9xcXFh3bp1jB07lvDw8FdOvOBxQtO0aVP++9//AtC4cWPjHABz5szh0aNHBAQEPHMOT09PDh48yJIlS3Bzc+PUqVOEhobi7u7+3HN7enoSGBjIxo0bMZvNHDp0CCsrqwSVPhERERGRd0mS7sFKTckVQLZs2ZgyZQoFCxZkzJgxTJkyhQwZMpA/f35at26No6Mjq1at4sqVK3z00UfPnKdNmzZkz56dIUOGxFsilxT9+vUjc+bMTJo0iXLlyiV5XP/+/XF2duaXX37B1taWjBkzvtR5/6l58+ZYWVlhNpspVqwYAMWKFaNv375cu3aNhQsXGvE9SSif9uWXX/LFF1+we/duhg4dypYtW6hQoUKS3kezZs1YvXo1w4cPZ//+/S91HURERERE3kamuMS2yPv/ihUrRubMmSlRosSzJzCZmDNnzhsJTp4vLCyM4OBgvvvuOwYOHBhvJ8SFCxdSoEABHjx4wKhRowgPD+ePP/4gZ86cKRgxeHl5caZUmRSNQUQsZ8+QwS/uJCIi8hby8vJK9Bm9L3wO1v3799m1a1eix+Li4p55H5O8eQEBAUyZMgUPDw8+/fTTeMf+/vtv4/6ojz76iGHDhqV4ciUiIiIi8rZ7YYJlbW1Njhw5kiMWeUldu3Z95kOSR48enczRiIiIiIjICxOsEiVKsGjRouSIRUREREREJE17YYIlYklxcbpnQ+RtEhkdg621fpWIiIg8kaRdBEUsRbfsibxdlFyJiIjE99zfjHPnziVz5szJFYuIiIiIiEia9twEq2LFiskVh4iIiIiISJqnJYKSrOJ45mPXROQ1RMZEp3QIIiIigja5kGRmwkSZkd+ndBgib519fb9P6RBERETk/7V353FVVfv/x19HxSFJgRzACUU9R0VQUgSERCyzi0NGmUNpRppdUnPCsKsNWpZmWmFqg2nm3FcyFYe0kuuEOaVXcUgcEhXEFHPEA+zfH/4895pASIdJ38/Hg0e4h7U+e3/Y6Ke19jpoBEtERERERMRuVGCJiIiIiIjYSZ6nCG7ZsoUtW7Zw9uxZDOO/79GYTCbGjx9fIMGJiIiIiIiUJHkqsD755BOmTp1623bDMFRgiYiIiIiI/H95miK4cOFCDMOgbNmyuLm52b5q1KiBm5tbQccof1NSUhIWiwWLxcInn3xi2/7aa6/ZtufX8uXLiY6O5o8//rBHqCIiIiIiJVqeRrCuX79OjRo1WLFiBffdd19BxyQF6NtvvyUiIoIrV66watWqv93eihUrWL9+PU888QSVKlWyQ4QiIiIiIiVXnkawunfvzsWLF7lw4UJBxyMFqHbt2pw4cYKtW7eyatUqMjIyqF69um3/p59+Srt27fDx8eGFF17gxIkTACxdupSQkBCaNm1KYGAgb7zxBpmZmURHR7N+/XoAHn74Ydq1a1cUlyUiIiIiUmzkaQRr4MCB/Pjjjzz66KM0bNgQiQRMpwAAIABJREFUR0dH2z6TycRXX31VYAGK/dSvXx8XFxeWLFlCUlISjzzyCL/++ispKSl8++23TJ48mdDQUMxmM/PmzeOVV14hJiYGZ2dnwsPDKVOmDNu3b2fhwoW0aNGCDh068OOPP5KQkMDo0aOpWbNmUV+iiIiIiEiRylOB9d5773H48GEAEhISgBuF1c1FLqTkePLJJ3n77be5fv06X3zxBRMmTADgp59+AmDlypWsXLkSgNTUVNLS0rh06RKffvopqamptnYOHTpEly5dqFatGgkJCYSEhFCrVq3CvyARERERkWIkTwXW0qVLMZlMuLq64ubmRunSpQs6LikgHTt25N1338XV1ZXAwMDb9k+aNIkHHngAgKysLCpUqMD48eO5evUqU6ZM4ezZs7zzzjukp6cDqMAWEREREfkfeSqwnJycqFq1KmvWrCnoeKSAOTo6Mn78eCpWrEipUv99BS8kJIQ1a9awdOlSQkNDOXHiBD///DPz588HwGq1cv78edatW3dLezcXtli6dCm+vr74+fkV3sWIiIiIiBQzeVrkYsiQIaSmpvLLL78UdDxSCEJDQwkODr5l2xNPPMHw4cM5duwYb775JrGxsfj6+gIwatQoHB0dmTZtGi1atLjlvO7du1OjRg2io6OZPn16oV2DiIiIiEhxZDIMw/irg9q1a8fZs2exWq1UqlTptkUu/jyqIZKTsLAwEv28izoMkbvO7lffLOoQRERE7ilhYWHExMTctj1PUwRPnTpl+/7ChQu3LNeud3BERERERERuyFOB1bVrVxVSIiIiIiIifyHPy7SLiIiIiIhI7vJUYAFkZmayatUqfvnlF6pUqUKXLl04efIkDRs2xMnJqSBjlLuIgaF3RUQKQHqGlXJlHIo6DBERkXtengqsixcv0rdvX9uHDDdr1owmTZowYMAAIiIiGDRoUIEGKXcPE5pqKlIQVFyJiIgUD3lapn3SpEns27ePUqVKcXPRwcDAQMqXL8+GDRsKNEAREREREZGSIk8F1g8//MB9993H2rVrbdtKly6Nm5sbJ06cKLDgRERERERESpI8FVhpaWnUqVOHGjVq3HpyqVJcunSpQAITEREREREpafJUYFWvXp0jR46QmJho27Znzx4SExNxdXUtsODk7mPwl59rLSK5SM+wFnUIIiIikos8LXLxyCOP8NVXX/H4449jMpnYt28fPXr0sO0TySsTJh6c9npRhyFSYu2MGFvUIYiIiEgu8jSCNXjwYJo0aUJGRgaGYWC1WsnKyqJRo0a8/PLLBR2jiIiIiIhIiZCnEayKFSuyaNEiYmNj2bNnDwBeXl507NiRsmXLFmiAIiIiIiIiJUWeCqylS5fi7OxM165d6dq1q217UlIS165do0GDBgUWoIiIiIiISEmRpymCUVFRTJ8+/bbtw4cPp0uXLnYP6m6watUqOnToQNOmTQkICKBPnz5kZWX95XmzZ8/G398fi8XClClTiIuLIzo6mqSkpGyPj4mJwWKxYLFYaN68OR06dGDChAlcvXo1xz6SkpKwWCwMGDDgL+OJjo7GYrGwevXqvzxWRERERORel6cRrOxcu3aN1NRU2wcPy3+dO3eOyMhI6tWrx1tvvcWFCxdYv359nu7VjBkzSE9PZ8KECTRu3JhFixYxb948WrVqRa1atXI8r3PnzrRo0YIVK1bw5ZdfkpCQwOzZszGZTLccl5GRgYuLC5MnT6Z69ep/+1pFREREROS/ch3Baty4MY0bN8ZkMrF7927bnxs3boyPjw+nT5/GycmpsGItMZKSkrBarbi5udG+fXvCw8OZM2cOpUuXBmD79u1069YNHx8f2rdvz6JFiwDo3bs358+f58qVK7z66qvs27ePefPmAdCnTx8sFkuOfTZu3JiePXsyZ84cPDw8iI+PJz4+3jZa1aNHD/r27UubNm04d+4cw4YN4/PPPwdujFBaLBbGjRtHcHAwwcHBbN++/bY+Dhw4QMuWLXniiSe4cOEC0dHRtG7dGi8vL9q3b8/y5cvtfStFREREREqUXAsswzBsoy43v//zV/v27Qsl0JLEw8MDZ2dn4uLi8PPzIywsjG+++QaA8+fPExERwalTpxg5ciQPPPAAr7/+Olu2bCEiIoKyZcvi7OzM5MmT8fX1JSgoCICIiAgmT578l32XLl2awMBAAPbu3WvbvmvXLjw9PXnllVdyPHffvn10796d5ORkoqOjb9mXlJREv379cHV1ZebMmQBMnTqVBg0aMG7cOLp06ZKnKZAiIiIiInezXKcIDhw4ELjxD2lXV1eeeuop277y5cvj4eFBSEhIwUZYAjk6OrJgwQJmzZrFhg0b2LdvH6NHj6ZatWpkZWVx4cIFXnrpJXr27EmdOnUIDw/n3//+N6+++iplypThvvvuo2PHjgC4u7uzceNG/P398fPzu6M4/nd6YJMmTYiMjATI8X2ugQMHEhQUxPTp0zl58uQt+6ZMmYKTkxOzZs3CxcUFq9VK1apVOXr0KDt27MDb25tHH330juITEREREbnb5KnA2rp1Kw0aNLD9WXJntVqpW7cuY8fe+EDQjz/+mE8++YRff/2V+vXr33Lsn9+R+rO/2v9nmZmZbN68GQBPT0/b9mrVqv3luZUrVwagTJkyt41Gubi4cObMGTZt2kTXrl1xcHDgu+++Y82aNezfv5833niDrVu3MmnSpDuKV0RERETkbpKnRS6+/vrrgo7jrnL48GGGDx9OaGgoNWvWZNu2bQCYzWa8vLyoXLkyS5Yswc3Nje+++w6A4ODgbNuqVKkSAGvWrOHq1au0bds22+P279/PwoULiY2NJTExEX9/f/z9/W8bicqv4cOHM2/ePEaPHk3VqlVp1qwZEydOxMfHh6ZNm7JixQrOnDljl75EREREREqqXAushx9++C8bMJlMrFu3zm4B3Q2qVKmCh4cHCxcuJC0tjQceeIBBgwbRpk0bAKZNm8aECRN47733qFq1KmPHjsXf3z/btjp37szq1auZP38+GzZsyLHAWr58OWvXrsXNzY1+/foxcODAOx79yk358uWZPn063bp1Y9CgQcyfP59Tp07x448/cu3aNerXr8+QIUPs1p+IiIiISElkMnJZO7xRo0Z/3YDJxP79++0alNy9wsLCOPZI06IOQ6TE2hkxtqhDEBEREW78uzYmJua27bmOYPn6+hZYQCIiIiIiInebXAssvXslIiIiIiKSd7l+DpaIiIiIiIjkXZ5WERSxFwND75CI/A3pGVbKlXEo6jBEREQkBxrBkkJlwn4rG4rci1RciYiIFG8qsEREREREROxEBZaIiIiIiIidqMASERERERGxExVYUqgMcvxca7lHpGdaizoEERERkQKjVQSlUJkw0fbr14o6DClC63uPL+oQRERERAqMRrBERERERETsRAWWiIiIiIiInajAEhERERERsRMVWCVUUlISFosFi8VCo0aN8Pf3Z/jw4Vy+fLnA+pw5cyYWi4WYmJgC60NEREREpCRTgVXCNWnShEmTJtGyZUtWrFjBggULbjsmIyOjCCITEREREbn3qMAq4VxcXGjdujVeXl4AXLp0iaioKCwWC2+88QYPPfQQc+fOJSUlhUGDBuHr60tQUBCTJk0iMzMTgMGDB+Pr64uXlxehoaGsXbvW1v7MmTPx8/MjNDSUQ4cO2bZnZWXx+uuv06pVK7y9vQkNDWXLli2Fe/EiIiIiIsWMlmkv4TZu3EhAQAAA1apV49lnn2XSpEkA7Nixg8GDB2M2mxkxYgT79u3j+eefJzU1lc8//5zq1avTu3dvvLy8CAoK4sqVKyxevJiRI0cSHx/P0aNHmThxIg0bNqR3795MnTrV1u+BAwdYtGgRjz32GG3btuXIkSO2gk1ERERE5F6lAquEa9asGUOGDGHr1q3MmDHjlimCQ4cO5eGHH+by5cts27YNwzBuKZI2bdpEr169OHz4MLGxsVit//0A2KSkJLZu3QrAc889R7du3Th9+jTTp08HbhRzFSpU4MCBAzzwwAP4+Pjg5+dXSFctIiIiIlI8qcAq4ZydnWndujUPPvggM2bMIC4ujgYNGgA3iqCbDMOgUaNGvPrqq7Ztjo6ObNq0iaVLl9K6dWvCw8OZO3cu69ev5/r167f1ZRiG7fsqVaqwYsUK1q1bx549exgxYgSHDx9m6NChBXi1IiIiIiLFmwqsEu7MmTPExsayfft2AGrWrHnbMRUrVqRVq1Zs376d7du3U716dXbs2IGHhwdNmjQB4OrVqxw/fpydO3fazrs5IvXVV1+RlZV1y+qBR48e5auvvsLT0xNvb29iY2M5c+ZMQV6qiIiIiEixp0UuSriEhASGDRvGsmXLCAoKYuTIkdkeN2nSJNq3b8+8efOYMGECv/32G97e3gQGBtKxY0f2799PbGwsQUFBtnMaNWrEyJEjSU1NZe7cubRq1cq2r1y5ciQkJDB+/HimTJmCj48P/fv3L/DrFREREREpzkzG/877EilgYWFhnHuiUVGHIUVofe/xRR2CiIiIyN8WFhaW7efDagRLRERERETETlRgiYiIiIiI2IkKLBERERERETtRgSUiIiIiImInWqZdCpWBoUUO7nHpmVbKlXYo6jBERERECoRGsKRQmTAVdQhSxFRciYiIyN1MBZaIiIiIiIidqMASERERERGxExVYUqgM9LnWJcX1TGtRhyAiIiJS4miRCylUJkw8vSyyqMOQPFjc5f2iDkFERESkxNEIloiIiIiIiJ2owBIREREREbETFVgiIiIiIiJ2ogJLRERERETETlRg2UFSUhIWi4UBAwbYts2cOROLxUJMTMzfbj+3tmJiYrBYLFgsFpo3b06HDh2YMGECV69evaN4cxIdHY3FYmH16tV/6xpERERERO4FWkWwmMnIyKBMmTtPS+fOnWnRogUrVqzgyy+/JCEhgdmzZ2MymW5r38XFhcmTJ1O9enV7hS0iIiIiImgEy64yMjI4d+4c586du20EafDgwfj6+uLl5UVoaChr164F/jua1KNHD/r27UubNm2AG6NWfn5+hIaGcujQob/su3HjxvTs2ZM5c+bg4eFBfHw88fHx2bZ/7tw5hg0bxueffw5AVFQUFouFcePGERwcTHBwMNu3b7+tjwMHDtCyZUueeOIJLly4QHR0NK1bt8bLy4v27duzfPnyv3sLRURERERKNBVYdrRx40YCAgIICAggOjr6ln1eXl5ERkYyfPhwAEaOHEl6erpt/65du/D09OSVV17hwIEDTJw4kapVq/Lcc8+xefPmPMdQunRpAgMDAdi7d2+27edk3759dO/eneTk5NviT0pKol+/fri6ujJz5kwApk6dSoMGDRg3bhxdunQhKysrz3GKiIiIiNyNNEXQjpo1a8aQIUMAWL16NYsWLQIgMzOTw4cPExsbi9VqtR2flJREuXLlAGjSpAmRkTc+gPerr74C4LnnnqNbt26cPn2a6dOn33E8/zs98H/bT0pKyvb4gQMHEhQUxPTp0zl58uQt+6ZMmYKTkxOzZs3CxcUFq9VK1apVOXr0KDt27MDb25tHH330jmMUEREREbmbaATLjpydnWndujWtW7fG3d3dtn3Tpk0sXboUX19fvvjiC9q2bQvA9evXbcdUq1Ytx3YNw8hzDJmZmbYRL09Pzzy1f1PlypUBKFOmzG2jUS4uLpw9e5ZNmzYB4ODgwHfffcc///lPAN544w3GjBmT5zhFRERERO5GKrAK0dWrVzl+/Dg7d+7M9Tg/Pz/gxkjWokWL8rQS4f79+1m4cCF9+/YlMTERf39//P397RI3wPDhw/H29mb06NFs2rSJS5cuMXHiREqVKkXTpk0pV64cZ86csVt/IiIiIiIlkQqsQhAYGEjHjh3Zv38/sbGxBAUF5Xp8o0aNGDlyJKmpqcydO5dWrVr9ZR/Lly/n3XffJTU1lX79+jFjxozbVhD8O8qXL8/06dOpWrUqgwYNIikpiVOnTvHBBx/w9ttv4+7ubpseKSIiIiJyrzIZdzL/TORvCgsLo0zf+kUdhuTB4i7vF3UIIiIiIsVWWFhYtjPNNIIlIiIiIiJiJyqwRERERERE7EQFloiIiIiIiJ3oc7CkUBkYerenhLieaaVsaYeiDkNERESkRNEIlhQqE/Zb2VAKloorERERkTunAktERERERMROVGCJiIiIiIjYiQosKVQG+tg1e7BmWos6BBERERHJhha5kEJlwsSwnwYWdRgl3uSQqUUdgoiIiIhkQyNYIiIiIiIidqICS0RERERExE5UYImIiIiIiNiJCiwRERERERE7UYGVg1WrVtGhQweaNm1KQEAAffr0ISsrC4B58+YRHR1t9z6jo6OxWCysXr06323ExMRgsVhu+YqIiLBbjJ06dcJisditPRERERGRu4lWEczGuXPniIyMpF69erz11ltcuHCB9evXYxg3lhhfsGABv/76K4MGDbrjtjMyMihTpuBve+fOnQkJCQGgevXqBd6fiIiIiIhoBCtbSUlJWK1W3NzcaN++PeHh4cyZM4fSpUsTFRXFr7/+CoDFYqF3796cO3eOrl274uPjg4+PD7169bIdc3NEaciQIXTs2JEhQ4Zw/fp1PvjgA0JCQvD29uaZZ565pf+tW7fy2GOP4e/vz6pVq8jIyCAoKIjHH3/cdkyXLl146KGHyMzMzPYa6tatS0BAAAEBAXh6egKwbt06OnfuTPPmzenUqRPr1q0DwDAMpk2bRkhICD4+PvTu3dsW/x9//MGLL75I8+bNiYyMxGr97+cvHTlyhG7duuHt7Y2vry+9evWyUwZEREREREomFVjZ8PDwwNnZmbi4OPz8/AgLC+Obb74BoGfPnri6ugIwefJkIiIiMJlMtG/fntdee43+/ftz4MABxo8ff0ubGzdupHv37nTt2pXPPvuMzz77jAYNGjBmzBiaNGlyy7FbtmyhZ8+eXLp0iQ8++IAyZcrQrVs3Dhw4QEJCAsePH+fgwYN07tyZ0qVLZ3sN0dHRtgLriy++4MiRIwwZMgSr1cqoUaPIyMhgyJAhHDlyhCVLlvDRRx9hsVgYOnQoe/fuJSIiAqvVytSpU4mLi6Nz587UqFGDY8eO2fqYP38+//nPf4iMjGTYsGHUqFHDjlkQERERESl5NEUwG46OjixYsIBZs2axYcMG9u3bx+jRo6lWrRrBwcHcf//9JCcn07FjRwBSUlLYsGEDv/zyi20a4aFDh25p88knn6RPnz4ATJ8+HZPJxJQpU3B0dLyt/+eff57u3buzYMECjh8/DkD37t359NNPiYmJoVq1agB07do1x2vo3r07jz32GAC1a9cmLi4Oq9VKeHg4Tz/9NCaTiTFjxrBlyxa2bt0KQFRUFHXr1mX37t2sWLGCY8eO8fPPP1OqVCnGjBlD2bJlWbp0KcnJycCNUTLDMIiLi8PLy8t2fSIiIiIi9yqNYGXDarVSt25dxo4dy08//cTLL78MYJs2ZzKZbjn+66+/ZteuXTz33HN8+eWXuLq6kp6efssxN4uivKhcuTIAZcqUsS2s4erqSkhICMuXL2fVqlU0adIEs9mcYxvu7u60bt2a1q1bU7t2bdv2m7H/+Rr+al92nn32WWbPno2Xlxc//PAD3bt358iRI3m7SBERERGRu5BGsLJx+PBhhg8fTmhoKDVr1mTbtm0AtoKmUqVKwI3VBL28vGzn/fHHH2zbto3k5GTuv//+HNsPCQlh7969DB06lA4dOnDw4EH+9a9//WVcPXv2ZN26daSlpfHaa6/d0TW1bt0aBwcHvvzySwzDYPbs2Tg4OBAQEED58uVZs2YN7777LoGBgfzwww/UqVOHunXr4ufnx/79+xk3bhwuLi620Su4sdjH+fPncXd3x93dnYMHD/L777/j4eFxR7GJiIiIiNwtVGBlo0qVKnh4eLBw4ULS0tJ44IEHGDRoEG3atAGgT58+HD16lLFjx/LUU08xePBg4uPjWblyJaGhoZjNZk6fPp1j+y+++CLp6eksX76c+Ph4vL298xRXYGAg7u7unDx5ks6dO9/RNXl4ePDhhx/y0Ucf8c4771C7dm0+/PBDPDw8qFevHikpKXzzzTds3bqVpk2b8vrrr+Pg4EBERARHjhxh5cqVtGnTBnd3d9u0xbJlyxITE0NycjIVK1bkmWeeoUWLFncUl4iIiIjI3cRk3HxpSIq1ixcvsnPnTqKiomjZsmWBfA5XYQgLC6PuIC2G8XdNDpla1CGIiIiI3NPCwsKIiYm5bbvewSohEhISePHFF3F2dmbEiBFFHY6IiIiIiGRDUwRLCD8/Pw4ePFjUYYiIiIiISC40giUiIiIiImInGsGSQmVg6P0hO7BmWnEo7VDUYYiIiIjIn2gESwqVibx9xpbkTsWViIiISPGkAktERERERMROVGCJiIiIiIjYiQosKWT62LU7kZF1vahDEBEREZE7oEUupJCZeH/jM0UdRIkRGTSvqEMQERERkTugESwRERERERE7UYElIiIiIiJiJyqwRERERERE7EQFloiIiIiIiJ2owCrhzp8/z6hRo/D396dp06Y8/vjjrFq1CoC4uDiio6NJSkqyHd+uXTt8fHyKKlwRERERkbuaVhEs4QYNGsS2bdt48skn8fT05LPPPmPIkCE4OTkRFxfHvHnzaNWqFbVq1bJbn1lZWZhMJkwmk93aFBERERG5G6jAKsG2bt3Ktm3b8PHxYfz48QDUqVOHfv368a9//YuTJ08C0KdPHwAOHjxoO3fixIksWbKEWrVqMWPGDKpWrUpiYiJvv/02u3fvpnLlyjz33HP07dsXAIvFgru7O40aNSIuLo7vv/+ed955h02bNpGZmYm7uzuTJk2iYcOGhXsTRERERESKEU0RLMEOHToEcMuUv5vfX758maCgIAAiIiKYPHmy7ZgrV65w/vx52rRpw969e1m8eDEZGRlERERw+PBh+vXrh7e3N++++y4//vij7bzjx49z//338+qrr7Jt2zbWrFlD586dGT16NK1atSIjI6MwLltEREREpNjSCNZdzN3dnY0bN+Lv74+fn59te6lSpXjzzTfZv38/y5Yt4+TJkxw9epRjx44B8NFHH9mO3bx5M+3atQPA2dmZcePGUapUKQ4cOECpUqX45ZdfKFeuHP7+/jRq1KhQr09EREREpLhRgVWCmc1mAH755Rfbtpvfm83mHN+RKl++POXKlaN06dLAjXeqbgoKCuKFF16w/blKlSq3fF+q1I1Bz0aNGrFs2TLWr1/Ptm3bmD17Nm+//TbdunWz09WJiIiIiJQ8miJYgvn5+eHr68vOnTsZPXo08+bNY8yYMcCNaYGVKlUCYM2aNaxfvz7XturVq0fdunXZuXMnCQkJHD16lHnz5pGQkJDt8du3bycmJgYXFxcaN24MQEpKiv0uTkRERESkBNIIVgkXHR3NxIkTWbt2LUuXLsXDw4MPP/yQgIAAqlevzurVq5k/fz4bNmygbdu2ObZTpkwZpk2bxvjx45k+fTqlS5emSZMmtlGyPytfvjxbtmxhwYIFmEwmgoKC6NmzZwFdpYiIiIhIyWAyDMMo6iDk3hEWFkbAsApFHUaJERk0r6hDEBEREZFshIWFERMTc9t2TREUERERERGxExVYIiIiIiIidqICS0RERERExE60yIUUMkPvFd2BjKzrlClVtqjDEBEREZE80giWFLLsP5tLsqfiSkRERKRkUYElIiIiIiJiJyqwRERERERE7EQFloiIiIiIiJ2owJJCdnd+rnVm1vWiDkFEREREigGtIiiFzMT8+PZFHYTd9fJfW9QhiIiIiEgxoBEsERERERERO1GBJSIiIiIiYicqsEREREREROxEBVYRSkpKwmKxYLFYaNSoEf7+/gwfPpzLly/bvY8BAwbcti8rK4vIyEh8fHywWCxs3rz5jttPSUkhOjqadevW2SNcEREREZESTQVWMdCkSRMmTZpEy5YtWbFiBQsWLLjtmIyMDLv3m5iYyLJly6hbty6TJk3CbDbfcRtnzpxh6tSpKrBERERERFCBVSy4uLjQunVrvLy8ALh06RJRUVFYLBbeeOMNHnroIebOnUtKSgqDBg3C19eXoKAgJk2aRGZmJgCDBw/G19cXLy8vQkNDWbv29lXtrl+/Tnh4OF5eXmzYsIFOnToBkJCQwIgRI7h27VqO7fz+++8899xz+Pj48OCDD9KtWzfOnTvHU089BcC3336LxWIhJiamMG6ZiIiIiEixpGXai4GNGzcSEBAAQLVq1Xj22WeZNGkSADt27GDw4MGYzWZGjBjBvn37eP7550lNTeXzzz+nevXq9O7dGy8vL4KCgrhy5QqLFy9m5MiRxMfH2/owDIOoqCh+/vlnPvroIx566CGGDh3KlClT8PX1pWfPnri4uOTYzvLly4mPj+fll1/G1dWVvXv3kpmZeVsb3t7eRXIPRURERESKAxVYxUCzZs0YMmQIW7duZcaMGbdMERw6dCgPP/wwly9fZtu2bRiGwdSpU237N23aRK9evTh8+DCxsbFYrVbbvqSkJMqVK2c7LiMjg3fffZeHH34YgMDAQKZMmUKtWrXo2LEjmZmZObbj7u4OwJYtW2jRogX/+Mc/qFq16m1tiIiIiIjcyzRFsBhwdnamdevW/POf/wQgLi7Otq9atWq27w3DoFGjRsyaNcv2FRERwaZNm1i6dCm+vr588cUXtG3bFrgxJfB/+yhVqhSxsbE5vs+VWzshISEsXryYhx56iB07dtC3b182b96MyWSy890QERERESm5VGAVA2fOnCE2NpYJEyYAULNmzduOqVixIq1ateLQoUNs376dEydOsHTp0ltW/rt69SrHjx9n586dt53v6elJZGQkGzduZMyYMbnGk107q1ev5qeffsLNzY2GDRva4q5cuTJw4z2uFStWcO7cuTu/ASIiIiKid97IAAAX2UlEQVQidwlNESwGEhISGDZsGI6OjgQFBTFy5Eiio6NvO27SpEm88847zJs3D6vVitlspmvXrvj5+dGxY0d++OEHTCYTQUFBrFy58rbzw8PDOXbsGIsWLcLV1ZV27drdsj8wMDDHdipUqMD3339vm3YYGhpKhw4dqFChAp06dWLt2rUMHz6cefPm4eLiUjA3SkRERESkmDMZhmEUdRBy7wgLC+OpkReLOgy76+V/+6qNIiIiInL3CgsLy3YFbU0RFBERERERsRMVWCIiIiIiInaiAktERERERMROtMiFFDLjrnxfKTPrOqVLlS3qMERERESkiGkESwrZ3fm5WSquRERERARUYImIiIiIiNiNCiwRERERERE7UYElIiIiIiJiJyqwpJAVj8+1zspKL+oQREREROQupFUEpZCZ+PfPLYs6CNq02l7UIYiIiIjIXUgjWCIiIiIiInaiAktERERERMROVGCJiIiIiIjYiQqsYm7VqlV06NCBpk2bEhAQQJ8+fcjKyspXW1lZWURGRuLj44PFYmHz5s12iXHAgAFYLBaSkpLs0p6IiIiISEmlRS6KsXPnzhEZGUm9evV46623uHDhAuvXr8cw8rcSX2JiIsuWLaNJkyaEh4djNpvtHLGIiIiIyL1NI1jFWFJSElarFTc3N9q3b094eDhz5syhdOnS7Nq1i+7du+Pj40OHDh1YsWIFcKMo69q1Kz4+Pvj4+NCrVy9+/fVXADp16gRAQkICI0aM4Nq1a2zfvp1u3brh4+ND+/btWbRoka3/xYsX8+ijj9K8eXOeeuoptm+/sfLe9evXbSNh/fr149KlS4V8Z0REREREiicVWMWYh4cHzs7OxMXF4efnR1hYGN988w1paWm89NJL/PHHH7z00kvUrFmTyMhI9u/fj8lkon379rz22mv079+fAwcOMH78eACGDh0KgK+vL5MnT8bBwYGIiAhOnTrFyJEjeeCBB3j99dfZsmULW7ZsYcyYMbi4uBAVFcXp06eJiIjg/PnzLFiwgGXLlhEYGIi/vz+7du0qytskIiIiIlJsaIpgMebo6MiCBQuYNWsWGzZsYN++fYwePZqqVauSlpZGWloakydPth0fHx9PaGgoGzZs4JdffrFNJTx06BAAgYGBTJkyhVq1atGxY0d++uknLly4wEsvvUTPnj2pU6cO4eHh/Pvf/7a1OWjQIAIDAzl9+jQzZsxg9+7d/PzzzwCMHDmSOnXq8OOPP7Jjx45CvDMiIiIiIsWTCqxizGq1UrduXcaOHQvAxx9/zCeffMLevXsB6Nq1K48//rjt+Jo1a/L111+za9cu+vbtS5s2bXjttde4fPlynvozmUx52nbTzQIuv++EiYiIiIjcbVRgFWOHDx9m+PDhhIaGUrNmTbZt2waAu7s7Tk5ObNiwAS8vLzIyMli/fj0RERG2c//44w+2bdtGcnIy999/f7btN2/enMqVK7NkyRLc3Nz47rvvAAgODsYwDL788ks+/vhjfvvtN5YsWULlypVp1qwZv/32G+vWreP999+nefPm7N69u+BvhoiIiIhICaB3sIqxKlWq4OHhwcKFCxkzZgy//fYbgwYNonPnzsyYMYM6derwwQcfMGPGDMqXL0/NmjXp3bs3Xl5erFy5kpSUlFxXCnR2dmbatGm4ubnx3nvvcfbsWcaOHYu/vz8BAQGMGzeOc+fO8d5771G9enWmTZuGs7MzPXr0oEuXLrZ3tby9vQvxroiIiIiIFF8mQ/O7pBCFhYUxJOq3og6DNq22F3UIIiIiIlKChYWFERMTc9t2jWCJiIiIiIjYiQosERERERERO1GBJSIiIiIiYicqsEREREREROxEy7RLITOKxQITWVnplCpVrqjDEBEREZG7jEawpJDl/MHFhUnFlYiIiIgUBI1gSaE6efIkYWFhRR2GiIiIiMjfcvLkyWy363OwRERERERE7ERTBEVEREREROxEBZaIiIiIiIidqMASERERERGxExVYIiIiIiIidqICS0RERERExE5UYImIiIiIiNiJCiwpUJmZmfTo0YPr16/btq1bt4727dvj5eVF7969OXHiRBFGeG/ILg8Wi+WWr4iICNu+3HK0cOFC2rRpg7e3N//85z85f/58tn1mZGTw1ltv0aJFC3x9fZkwYQJZWVkAXLp0iWHDhtG8eXMCAwOZOXOm7byUlBT69euHl5cXISEhfPfdd/a+HSVKdrkbPHgwvr6+WCwWxo4dm+v5+c3l1KlT8ff3x8fHh6ioKNLT07NtP7+5TExMpEePHjRt2pQOHTqwcePGO743JdXfzame3eLpz3ndtWsXPXr0oGXLlrRs2ZJBgwZx7ty5HM/P6ZnLbz7+LLdnbseOHXTu3JmmTZvyxBNPsG/fPtu+e/nv7L+T061bt972rM6ePdu2Pz/5/rP8/o7NLd9iHyqwpMB8+OGHNGvWjF27dtGsWTMGDhxIamoqQ4cOxdHRkZEjR7J3716ioqKKOtS7WnZ5uKlDhw5MnjyZyZMnEx4eDpBrjhISEnjjjTeoX78+gwYNIi4ujnfffTfbfufOncv8+fPp2rUrHTp04MsvvyQmJsYWU2xsLC+88ALNmzdn4sSJbNmyBYA333yT+Ph4hg0bRo0aNYiKiuL48eMFeYuKrZxy5+DgwCOPPPKX5+c3l2vXriU6OpqAgAB69+7Nt99+y4wZM3KMMT+5HDZsGEeOHGHUqFE4ODjwyiuvcPHixb99z4q7v5vTm/TsFi/Z5fXYsWM4OTkxYsQIgoOD+f7773n//fezPT+3Zy6/+fiznJ659PR0Bg8ezOXLlxk1ahRnz55l8ODBZGZm3tN/Z//dnN4UERFhe1aDg4OB/Of7z/LzOza3fIsdGSIFIDk52TCbzcbgwYONTp06GcuXLzemTZtmzJo1yzCbzcbKlSsNwzCMyMhIw2w2G8ePHy/iiO9OOeXBMAzDbDYbH374oXH58uVbzsktR+PGjTPMZrOxe/duwzAMo1evXkaTJk2Ma9eu3dZ3586dDR8fHyMjI8O4du2a4enpafTs2dMwDMNo0aKFERoaahiGYfz222+G2Ww2RowYYZw/f96wWCxG//79DcMwjM2bNxtms9mYMmVKwdygYiy33BmGYcTHxxtms9l46623cmwjv7l86aWXDLPZbPz++++GYRhGcHCw0aZNm2z7yE8u9+3bZ5jNZuPNN980DMMwvvnmG8NsNhuLFy/+m3eteLNHTg1Dz25xk1Ne09PTbcdcvHjRMJvNxpNPPpltG7k9c/nJx5/l9sx9//33htlsNj7//HPDMAzjww8/NMxms7F58+Z79u9se+T05vO8cePG256z/Ob7f+X3d2xu+Rb70QiWFAiTyYTJZCI1NZXMzEx8fHz45z//SVJSEgDVq1cHwNXVFeCemnJQmHLKw03Tp0/Hx8eHkJAQfvrpJ4Bcc5TdvoyMDE6fPn1b30lJSVStWpXSpUtTrlw5nJycOHHiBGlpaVy8eNHWxs3/njhxgpMnT2IYhn4++Ovc5UV+c5mUlISDgwMuLi62fSkpKbdMaQPyncuc4rq5/W5lj5zepGe3+Mgpr2XLlrUdc3N6lq+vb7Zt5PbM5Scf2bX/v8f87zN3pz83OfVxN7FHTm964YUXaNasGU8//TRHjx4F8pfvP8vv79h7NaeFTQWWFIhq1arx6quvcuTIERITE2nXrh1DhgzBMIxbjvvzn8W+cstD//79mTp1KuPGjePChQsMGzaMq1ev3tZGbjkq6Pzdyz8feX2G7kR+c2mPPBTlz1FxYa+c6tktXv4qrzt27OC1117D09PzlinauSnK/OhZtU9Oq1SpQmRkJNOnT2fAgAHs3r2bN998M9tji/J37L2S08KmAksKzPPPP8/mzZvx8vLimWeeYdWqVTg7OwOQnJwM3HhBE6B27dpFFufdLrs8HDx4kBEjRvDII4/w9NNPExgYyJUrVzh9+jS1atUCss/RzX03t6WkpFCmTBnc3Nxu67dWrVqcOXOGzMxM0tPTSUtLo3bt2jg5OeHo6Jht+zVr1sRkMunn4//LKXd5ld9c1qpVC6vVyu+//27bV7169Vv+7y2Q71zmFNfN7Xezv5tTQM9uMZRTXrdt20a/fv2oU6cOM2fOpGLFitmen9szl598ZNc+ZP/M5eXn5l7M69/Naf369enXrx8hISEMHToUJycnEhMTgfzl+8/y+zv2Xs5pYSr9Zk7ltMjfkJiYyOjRozl//jy7du3C0dGRX3/9lVdeeYXly5dz/Phxrl+/zrx58/D29ra9pC32lVMePDw8+Prrr0lLS2Pz5s383//9H5UqVeKVV16hdu3azJ07N9scubi4sHjxYk6ePElqairffvstHTt25B//+AcxMTF07dqV++67jwcffJBr167x008/ceHCBX766Sf+85//8PLLL+Pp6Ulqairr16/HZDKxdOlS24u4DRs2ZO/evWzevJkKFSqwcOFCkpOTefvtt3Fycirq21mocsrdzb/0f/75Z3bt2sV9991HRkYGVatWpWLFilgsFtasWUOvXr2oUaNGvnJZtmxZVq1aRXJyMvv27WP9+vX07t0bf39/oqOj6dOnDw0bNqRBgwb5ymXDhg1Zu3atLf65c+eSnp7O22+/Tbly5Yr61hcYe+Q0Li6O6OhoPbvFSE55DQsLIzw8HMMwePHFF0lNTSUpKYl69eqxdetWHn74Yc6fP09wcHCuz1x+8lG7dm169+7NqFGjeOaZZ6hTp06Oz1z9+vVZvHgxBw4cwMHBgTlz5uDk5MSoUaOoVatWjj9TdzN75HTq1KmsXbuW1NRUFi9ezPbt2wkICKBjx475zndUVBQvv/wybdu2xd3dPV+/Y3PLd6lSGnexm4J/zUvuRWfPnjVefPFFo1WrVobZbDb8/PyM6OhowzAMY82aNcbDDz9seHp6Gr169brrX5YtSjnl4dChQ8azzz5rtGjRwmjevLnRq1cv28vvhpF7jubOnWsEBQUZTZs2NQYMGGB7Sff//u//DLPZbMyaNcswDMO4fv268frrrxsPPvig0aJFC2P8+PFGZmamYRg3Xg5+5ZVXDG9vbyMgIMD49NNPbe0nJycb4eHhRtOmTY3g4GDj22+/LYQ7Vfzk9gyFhIQYZrP5lq/4+HgjKyvLMJvNRpcuXWzt5CeXhnHjxedWrVoZzZs3NyIjI42rV68ahmEYH330kWE2m421a9cahpH/XB46dMh4+umnDU9PT+PRRx814uLiCuZGFiP2yKme3eInp7wuWbLktpyGhIQYhmEYW7ZsMcxms/H222/b2snpmctvPp555hnDbDYbaWlphmHk/sz9/PPPRqdOnQxPT0/j8ccfN/bs2WPbdy/+nW2PnK5atcro0qWL0axZM6NVq1bG0KFDjdTUVFsf+cn3yJEjDbPZbCQkJBiGkf/fsbnlW+xDBZYUuGeffbaoQxCj4PPw/vvvG82bNzdSUlIKtJ97UV5zd/jwYcNsNhtz5swpsFiGDBlitGnTxrhy5UqB9XEvKE451bNrP3nN6/z5841GjRrZ/qFcEAIDA42BAwcWWPv3iuKU027duhlhYWFGVlZWgfUh9lGmqEfQROTusHv3bvr370+1atWKOpR71u7du/Hw8KBnz54F2sewYcOoUKFCgfUh/1VYOdWzW7h2795NWFgYjRs3LpD2k5KSSEtLIzIyskDal9sVdE6vX7/O/v37mTVrFiaTqUD6EPsxGYaWDxEREREREbEHvc0mIiIiIiJiJyqwRERERERE7EQFloiIiIiIiJ2owBIRESlBYmJisFgsWCwWkpKSCqXPpKQkW58xMTGF0qeISEmlVQRFRETyoF27dpw8eTLXYwYOHMigQYNyPWbr1q306dMHgDlz5uDn52e3GP9s4cKFLFy4kN9++42srCycnZ2pX78+vXv3Jjg4uMD6FRG5l6nAEhERyYPGjRtTpUoVAJKTk0lJSbFtL1u2LACurq5FFt+fffXVV4wfPx6AGjVqUKlSJZKTk9mwYQPNmjVTgSUiUkBUYImIiOTBJ598Yvs+OjqaqVOnAjB16lRq1aoFQFpaGmPHjuXHH38kNTWVSpUqERAQwJAhQ6hTp84t5wG2kawnnniC9957j5kzZ7Js2TJOnz7N5cuXuf/++2nZsiXDhw+nXr16dxRvbGwsAI8//jgTJ060bT948CDp6em2P//73/9mxowZHD16lIsXL1K2bFkaNWrEgAED/rIIO3r0KB9//DHx8fFcvHiRGjVq8PTTTxMeHk6pUqVs7U+bNo3ExETS09OpUqUKjRs3Jioqitq1a9/RNYmIlAR6B0tERMQO0tPT6d27N/PmzePMmTPUrVuXy5cvExsby9NPP01ycjKurq7Ur1/fdk79+vVp1qyZrdD4+eef+e2336hSpQoeHh788ccfrF27lr59+95SFOVFVlYWAHv27GHlypWcOnUKAIvFgre3t+24X3/9lT179lCxYkUaNmyIYRjs2LGDiIgIDhw4kGP7x48f5+mnn2blypVkZGTg4eHBiRMneP/993nnnXcAOHfuHBEREezatYuKFStSr149Ll++zLp162wjgCIidxuNYImIiNjBihUrOHToEACTJ0/mscce49ChQ3Tt2pXz588ze/ZsoqKiqFOnjm3k6o033rjlHawRI0ZQt25dHBwcANi8eTPPP/88ycnJ7Ny5k4CAgDzH06tXL0aNGsXRo0cZOnQoAG5ubrRv356IiAicnZ0B6NChA926daNSpUoAXLhwgZCQEC5fvszq1atp1KhRtu3PmDGDP/74g7p167JkyRIcHR1ZtmwZkZGRzJ8/n379+vH7779jtVqpWLEiq1atokKFCgAcOHCAatWq3cntFREpMVRgiYiI2MF//vMfABwcHOjQoQMAZrMZi8VCQkICe/fu/cs2Tp06xeuvv87Bgwe5cuUKhmHY9t3piE9YWBg1a9Zk0aJFbN68mfPnz3P69GnmzJnDzp07WbJkCQBWq5WoqCh27dpFWlqabeQL4MyZMzm2v2fPHgCOHTtGixYtbtmXlZXFnj17aNu2LbVr1+bEiRO0bt0ad3d3GjRoQEhICBaL5Y6uR0SkpFCBJSIiUgycOHGCl19+2Tbi4+npSWZmJvv37we4pfDJKz8/P9sIWWJiIuPHj2fjxo3s3bvXNmVxwIABHD9+nDJlymA2mylXrhwJCQlYrdY89enk5IS7u/tt28uXL0+5cuWIiYnhu+++Y/fu3SQmJrJixQqWL19Oamoqffv2veNrEhEp7vQOloiIiB14eXkBN0aE1qxZA8ChQ4c4ePAgAE2bNgWwTZMDuHr1qu37m0UNwMyZM1myZAn9+/fPdzyfffYZO3bssI2C1a9f3xaDyWTC0dGR8+fPc/z4cQAGDx7Md999x+TJkzGZTHm+3vvuu48ZM2awePFiFi9ezJdffknPnj0JDg7m0qVLJCYm8uyzzzJp0iS+/fZbAgMDAYiPj8/3tYmIFGcawRIREbGDTp06MXv2bA4dOsSwYcOIjo4mKSmJzMxMnJ2dbaM1tWvXxsHBAavVyquvvoq7uzvh4eE0bNiQ0qVLk5mZSb9+/ahRowapqan5jmfdunV88MEH3H///dSuXZvLly/biqm2bdvi6OiIYRi4urqSnJxMdHQ0K1asICUlhTJlynD9+vVc2x8wYADr1q3j1KlThISEULduXS5evEhKSgoZGRk88cQT/P777/To0YPKlStTvXp1rFYrR48eBdAUQRG5a2kES0RExA7KlSvH119/zTPPPEPVqlU5duwYFSpUIDQ0lMWLF9s+I8vZ2Zl//etfuLm5ceHCBXbv3s3Zs2epX78+48ePp1atWlitVpycnJg8eXK+43nhhRcIDQ3FxcWF48ePc/LkSWrWrMkzzzxjW7bdZDIRHR2Nl5cXpUqVIjMzk/fff9+2AEZu6tWrx+LFi+nYsSMVK1YkMTERq9VKq1ateO2114Ab0wfDwsKoWrUqJ0+e5NSpU9SpU4f+/fvz8ssv5/vaRESKM5Pxv2/QioiIiIiISL5pBEtERERERMROVGCJiIiIiIjYiQosERERERERO1GBJSIiIiIiYicqsEREREREROxEBZaIiIiIiIidqMASERERERGxExVYIiIiIiIidvL/AKgLPi1hneXBAAAAAElFTkSuQmCC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514600"/>
            <a:ext cx="61150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7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64">
        <p:fade/>
      </p:transition>
    </mc:Choice>
    <mc:Fallback>
      <p:transition spd="med" advTm="14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Key Insights</a:t>
            </a:r>
            <a:endParaRPr lang="en-US" sz="4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2501900"/>
            <a:ext cx="10998200" cy="343428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Current consumers tend to eat healthier. </a:t>
            </a:r>
          </a:p>
          <a:p>
            <a:pPr lvl="1"/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They tend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to buy significantly more low fat items than regular items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/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They also tend to spend more on Fruits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and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Vegetables than any other category of item.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Outlet Type contributes greatly to sales.</a:t>
            </a:r>
          </a:p>
          <a:p>
            <a:pPr lvl="1"/>
            <a:r>
              <a:rPr lang="en-US" sz="2800" dirty="0" smtClean="0">
                <a:latin typeface="Calibri" pitchFamily="34" charset="0"/>
                <a:cs typeface="Calibri" pitchFamily="34" charset="0"/>
              </a:rPr>
              <a:t>Type 3 Outlets contribute significantly more than Types 1 or 2.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71">
        <p:fade/>
      </p:transition>
    </mc:Choice>
    <mc:Fallback>
      <p:transition spd="med" advTm="29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Recommendations</a:t>
            </a:r>
            <a:endParaRPr lang="en-US" sz="4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2501900"/>
            <a:ext cx="10998200" cy="343428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Future Outlet expansion should consider prioritizing:</a:t>
            </a:r>
          </a:p>
          <a:p>
            <a:pPr lvl="1"/>
            <a:r>
              <a:rPr lang="en-US" sz="2800" dirty="0" smtClean="0">
                <a:latin typeface="Calibri" pitchFamily="34" charset="0"/>
                <a:cs typeface="Calibri" pitchFamily="34" charset="0"/>
              </a:rPr>
              <a:t>Healthy low fat item categories and convenience items</a:t>
            </a:r>
          </a:p>
          <a:p>
            <a:pPr lvl="1"/>
            <a:r>
              <a:rPr lang="en-US" sz="2800" dirty="0" smtClean="0">
                <a:latin typeface="Calibri" pitchFamily="34" charset="0"/>
                <a:cs typeface="Calibri" pitchFamily="34" charset="0"/>
              </a:rPr>
              <a:t>Tier 3 Outlet Location Types</a:t>
            </a:r>
          </a:p>
          <a:p>
            <a:pPr lvl="1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574">
        <p:fade/>
      </p:transition>
    </mc:Choice>
    <mc:Fallback>
      <p:transition spd="med" advTm="21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247</Words>
  <Application>Microsoft Office PowerPoint</Application>
  <PresentationFormat>Custom</PresentationFormat>
  <Paragraphs>39</Paragraphs>
  <Slides>9</Slides>
  <Notes>9</Notes>
  <HiddenSlides>0</HiddenSlides>
  <MMClips>9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2_Berlin</vt:lpstr>
      <vt:lpstr>3_Berlin</vt:lpstr>
      <vt:lpstr>Sales Prediction Project</vt:lpstr>
      <vt:lpstr>Business Problem</vt:lpstr>
      <vt:lpstr>Which items generate the greatest amount of sales?</vt:lpstr>
      <vt:lpstr>Which Item Type has the highest sales?</vt:lpstr>
      <vt:lpstr>Are consumers health conscious?</vt:lpstr>
      <vt:lpstr>Does Outlet Size affect sales?</vt:lpstr>
      <vt:lpstr>Does Outlet Location Type affect Sales?</vt:lpstr>
      <vt:lpstr>Key Insights</vt:lpstr>
      <vt:lpstr>Recommendations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DELL</dc:creator>
  <cp:lastModifiedBy>DELL</cp:lastModifiedBy>
  <cp:revision>22</cp:revision>
  <dcterms:created xsi:type="dcterms:W3CDTF">2014-04-17T23:07:25Z</dcterms:created>
  <dcterms:modified xsi:type="dcterms:W3CDTF">2022-03-07T03:13:32Z</dcterms:modified>
</cp:coreProperties>
</file>